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charts/chart3.xml" ContentType="application/vnd.openxmlformats-officedocument.drawingml.chart+xml"/>
  <Override PartName="/ppt/tags/tag5.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5.xml" ContentType="application/vnd.openxmlformats-officedocument.drawingml.chart+xml"/>
  <Override PartName="/ppt/tags/tag6.xml" ContentType="application/vnd.openxmlformats-officedocument.presentationml.tags+xml"/>
  <Override PartName="/ppt/charts/chart6.xml" ContentType="application/vnd.openxmlformats-officedocument.drawingml.chart+xml"/>
  <Override PartName="/ppt/drawings/drawing1.xml" ContentType="application/vnd.openxmlformats-officedocument.drawingml.chartshapes+xml"/>
  <Override PartName="/ppt/charts/chart7.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charts/chart8.xml" ContentType="application/vnd.openxmlformats-officedocument.drawingml.chart+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charts/chart9.xml" ContentType="application/vnd.openxmlformats-officedocument.drawingml.chart+xml"/>
  <Override PartName="/ppt/charts/chart10.xml" ContentType="application/vnd.openxmlformats-officedocument.drawingml.chart+xml"/>
  <Override PartName="/ppt/tags/tag10.xml" ContentType="application/vnd.openxmlformats-officedocument.presentationml.tags+xml"/>
  <Override PartName="/ppt/charts/chart11.xml" ContentType="application/vnd.openxmlformats-officedocument.drawingml.chart+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331" r:id="rId2"/>
    <p:sldId id="284" r:id="rId3"/>
    <p:sldId id="285" r:id="rId4"/>
    <p:sldId id="257" r:id="rId5"/>
    <p:sldId id="366" r:id="rId6"/>
    <p:sldId id="303" r:id="rId7"/>
    <p:sldId id="286" r:id="rId8"/>
    <p:sldId id="332" r:id="rId9"/>
    <p:sldId id="287" r:id="rId10"/>
    <p:sldId id="289" r:id="rId11"/>
    <p:sldId id="317" r:id="rId12"/>
    <p:sldId id="333" r:id="rId13"/>
    <p:sldId id="334" r:id="rId14"/>
    <p:sldId id="335" r:id="rId15"/>
    <p:sldId id="336" r:id="rId16"/>
    <p:sldId id="337" r:id="rId17"/>
    <p:sldId id="318" r:id="rId18"/>
    <p:sldId id="319" r:id="rId19"/>
    <p:sldId id="338" r:id="rId20"/>
    <p:sldId id="339" r:id="rId21"/>
    <p:sldId id="340" r:id="rId22"/>
    <p:sldId id="341" r:id="rId23"/>
    <p:sldId id="343" r:id="rId24"/>
    <p:sldId id="344" r:id="rId25"/>
    <p:sldId id="345" r:id="rId26"/>
    <p:sldId id="346" r:id="rId27"/>
    <p:sldId id="347" r:id="rId28"/>
    <p:sldId id="348" r:id="rId29"/>
    <p:sldId id="349" r:id="rId30"/>
    <p:sldId id="350" r:id="rId31"/>
    <p:sldId id="351" r:id="rId32"/>
    <p:sldId id="352" r:id="rId33"/>
    <p:sldId id="353" r:id="rId34"/>
    <p:sldId id="362" r:id="rId35"/>
    <p:sldId id="354" r:id="rId36"/>
    <p:sldId id="365" r:id="rId37"/>
    <p:sldId id="356" r:id="rId38"/>
    <p:sldId id="326" r:id="rId39"/>
    <p:sldId id="355" r:id="rId40"/>
    <p:sldId id="360" r:id="rId41"/>
    <p:sldId id="359" r:id="rId42"/>
    <p:sldId id="361" r:id="rId43"/>
    <p:sldId id="327" r:id="rId44"/>
    <p:sldId id="363" r:id="rId45"/>
    <p:sldId id="357" r:id="rId46"/>
    <p:sldId id="358" r:id="rId47"/>
    <p:sldId id="364" r:id="rId48"/>
    <p:sldId id="328" r:id="rId49"/>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200"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16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16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16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8" autoAdjust="0"/>
    <p:restoredTop sz="88599" autoAdjust="0"/>
  </p:normalViewPr>
  <p:slideViewPr>
    <p:cSldViewPr>
      <p:cViewPr varScale="1">
        <p:scale>
          <a:sx n="112" d="100"/>
          <a:sy n="112" d="100"/>
        </p:scale>
        <p:origin x="1624"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 Id="rId2"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clustered"/>
        <c:varyColors val="0"/>
        <c:ser>
          <c:idx val="0"/>
          <c:order val="0"/>
          <c:tx>
            <c:strRef>
              <c:f>Sheet1!$B$1</c:f>
              <c:strCache>
                <c:ptCount val="1"/>
                <c:pt idx="0">
                  <c:v>Voice Search Error Rate</c:v>
                </c:pt>
              </c:strCache>
            </c:strRef>
          </c:tx>
          <c:invertIfNegative val="0"/>
          <c:cat>
            <c:strRef>
              <c:f>Sheet1!$A$2:$A$3</c:f>
              <c:strCache>
                <c:ptCount val="2"/>
                <c:pt idx="0">
                  <c:v>Monophone</c:v>
                </c:pt>
                <c:pt idx="1">
                  <c:v>Triphone</c:v>
                </c:pt>
              </c:strCache>
            </c:strRef>
          </c:cat>
          <c:val>
            <c:numRef>
              <c:f>Sheet1!$B$2:$B$3</c:f>
              <c:numCache>
                <c:formatCode>General</c:formatCode>
                <c:ptCount val="2"/>
                <c:pt idx="0">
                  <c:v>35.80000000000001</c:v>
                </c:pt>
                <c:pt idx="1">
                  <c:v>30.09999999999999</c:v>
                </c:pt>
              </c:numCache>
            </c:numRef>
          </c:val>
          <c:extLst xmlns:c16r2="http://schemas.microsoft.com/office/drawing/2015/06/chart">
            <c:ext xmlns:c16="http://schemas.microsoft.com/office/drawing/2014/chart" uri="{C3380CC4-5D6E-409C-BE32-E72D297353CC}">
              <c16:uniqueId val="{00000000-731F-426C-8F36-8B7F64033ADF}"/>
            </c:ext>
          </c:extLst>
        </c:ser>
        <c:dLbls>
          <c:showLegendKey val="0"/>
          <c:showVal val="0"/>
          <c:showCatName val="0"/>
          <c:showSerName val="0"/>
          <c:showPercent val="0"/>
          <c:showBubbleSize val="0"/>
        </c:dLbls>
        <c:gapWidth val="150"/>
        <c:axId val="-1612481088"/>
        <c:axId val="-1723031248"/>
      </c:barChart>
      <c:catAx>
        <c:axId val="-1612481088"/>
        <c:scaling>
          <c:orientation val="minMax"/>
        </c:scaling>
        <c:delete val="0"/>
        <c:axPos val="b"/>
        <c:numFmt formatCode="General" sourceLinked="0"/>
        <c:majorTickMark val="out"/>
        <c:minorTickMark val="none"/>
        <c:tickLblPos val="nextTo"/>
        <c:crossAx val="-1723031248"/>
        <c:crosses val="autoZero"/>
        <c:auto val="1"/>
        <c:lblAlgn val="ctr"/>
        <c:lblOffset val="100"/>
        <c:noMultiLvlLbl val="0"/>
      </c:catAx>
      <c:valAx>
        <c:axId val="-1723031248"/>
        <c:scaling>
          <c:orientation val="minMax"/>
          <c:min val="0.0"/>
        </c:scaling>
        <c:delete val="0"/>
        <c:axPos val="l"/>
        <c:majorGridlines/>
        <c:numFmt formatCode="General" sourceLinked="1"/>
        <c:majorTickMark val="out"/>
        <c:minorTickMark val="none"/>
        <c:tickLblPos val="nextTo"/>
        <c:crossAx val="-161248108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992373140857393"/>
          <c:y val="0.0237824249241572"/>
          <c:w val="0.792563320209974"/>
          <c:h val="0.845616286600539"/>
        </c:manualLayout>
      </c:layout>
      <c:barChart>
        <c:barDir val="col"/>
        <c:grouping val="clustered"/>
        <c:varyColors val="0"/>
        <c:ser>
          <c:idx val="0"/>
          <c:order val="0"/>
          <c:tx>
            <c:strRef>
              <c:f>Sheet1!$B$1</c:f>
              <c:strCache>
                <c:ptCount val="1"/>
                <c:pt idx="0">
                  <c:v>Frame Error Rate</c:v>
                </c:pt>
              </c:strCache>
            </c:strRef>
          </c:tx>
          <c:invertIfNegative val="0"/>
          <c:cat>
            <c:strRef>
              <c:f>Sheet1!$A$2:$A$6</c:f>
              <c:strCache>
                <c:ptCount val="5"/>
                <c:pt idx="0">
                  <c:v>GMM</c:v>
                </c:pt>
                <c:pt idx="1">
                  <c:v>36M</c:v>
                </c:pt>
                <c:pt idx="2">
                  <c:v>100M</c:v>
                </c:pt>
                <c:pt idx="3">
                  <c:v>200M</c:v>
                </c:pt>
                <c:pt idx="4">
                  <c:v>400M</c:v>
                </c:pt>
              </c:strCache>
            </c:strRef>
          </c:cat>
          <c:val>
            <c:numRef>
              <c:f>Sheet1!$B$2:$B$6</c:f>
              <c:numCache>
                <c:formatCode>General</c:formatCode>
                <c:ptCount val="5"/>
                <c:pt idx="1">
                  <c:v>44.7</c:v>
                </c:pt>
                <c:pt idx="2">
                  <c:v>43.4</c:v>
                </c:pt>
                <c:pt idx="3">
                  <c:v>42.7</c:v>
                </c:pt>
                <c:pt idx="4">
                  <c:v>42.3</c:v>
                </c:pt>
              </c:numCache>
            </c:numRef>
          </c:val>
          <c:extLst xmlns:c16r2="http://schemas.microsoft.com/office/drawing/2015/06/chart">
            <c:ext xmlns:c16="http://schemas.microsoft.com/office/drawing/2014/chart" uri="{C3380CC4-5D6E-409C-BE32-E72D297353CC}">
              <c16:uniqueId val="{00000000-C991-48C4-9F18-C9958C14B320}"/>
            </c:ext>
          </c:extLst>
        </c:ser>
        <c:dLbls>
          <c:showLegendKey val="0"/>
          <c:showVal val="0"/>
          <c:showCatName val="0"/>
          <c:showSerName val="0"/>
          <c:showPercent val="0"/>
          <c:showBubbleSize val="0"/>
        </c:dLbls>
        <c:gapWidth val="150"/>
        <c:axId val="-1604650448"/>
        <c:axId val="-1604641760"/>
      </c:barChart>
      <c:lineChart>
        <c:grouping val="standard"/>
        <c:varyColors val="0"/>
        <c:ser>
          <c:idx val="1"/>
          <c:order val="1"/>
          <c:tx>
            <c:strRef>
              <c:f>Sheet1!$C$1</c:f>
              <c:strCache>
                <c:ptCount val="1"/>
                <c:pt idx="0">
                  <c:v>Word Error Rate</c:v>
                </c:pt>
              </c:strCache>
            </c:strRef>
          </c:tx>
          <c:cat>
            <c:strRef>
              <c:f>Sheet1!$A$2:$A$6</c:f>
              <c:strCache>
                <c:ptCount val="5"/>
                <c:pt idx="0">
                  <c:v>GMM</c:v>
                </c:pt>
                <c:pt idx="1">
                  <c:v>36M</c:v>
                </c:pt>
                <c:pt idx="2">
                  <c:v>100M</c:v>
                </c:pt>
                <c:pt idx="3">
                  <c:v>200M</c:v>
                </c:pt>
                <c:pt idx="4">
                  <c:v>400M</c:v>
                </c:pt>
              </c:strCache>
            </c:strRef>
          </c:cat>
          <c:val>
            <c:numRef>
              <c:f>Sheet1!$C$2:$C$6</c:f>
              <c:numCache>
                <c:formatCode>General</c:formatCode>
                <c:ptCount val="5"/>
                <c:pt idx="0">
                  <c:v>39.5</c:v>
                </c:pt>
                <c:pt idx="1">
                  <c:v>37.4</c:v>
                </c:pt>
                <c:pt idx="2">
                  <c:v>36.7</c:v>
                </c:pt>
                <c:pt idx="3">
                  <c:v>36.0</c:v>
                </c:pt>
                <c:pt idx="4">
                  <c:v>35.9</c:v>
                </c:pt>
              </c:numCache>
            </c:numRef>
          </c:val>
          <c:smooth val="0"/>
          <c:extLst xmlns:c16r2="http://schemas.microsoft.com/office/drawing/2015/06/chart">
            <c:ext xmlns:c16="http://schemas.microsoft.com/office/drawing/2014/chart" uri="{C3380CC4-5D6E-409C-BE32-E72D297353CC}">
              <c16:uniqueId val="{00000001-C991-48C4-9F18-C9958C14B320}"/>
            </c:ext>
          </c:extLst>
        </c:ser>
        <c:dLbls>
          <c:showLegendKey val="0"/>
          <c:showVal val="0"/>
          <c:showCatName val="0"/>
          <c:showSerName val="0"/>
          <c:showPercent val="0"/>
          <c:showBubbleSize val="0"/>
        </c:dLbls>
        <c:marker val="1"/>
        <c:smooth val="0"/>
        <c:axId val="-1604615904"/>
        <c:axId val="-1604631120"/>
      </c:lineChart>
      <c:valAx>
        <c:axId val="-1604641760"/>
        <c:scaling>
          <c:orientation val="minMax"/>
          <c:min val="20.0"/>
        </c:scaling>
        <c:delete val="0"/>
        <c:axPos val="l"/>
        <c:title>
          <c:tx>
            <c:rich>
              <a:bodyPr rot="-5400000" vert="horz"/>
              <a:lstStyle/>
              <a:p>
                <a:pPr>
                  <a:defRPr/>
                </a:pPr>
                <a:r>
                  <a:rPr lang="en-US" dirty="0"/>
                  <a:t>Frame Error Rate</a:t>
                </a:r>
              </a:p>
              <a:p>
                <a:pPr>
                  <a:defRPr/>
                </a:pPr>
                <a:endParaRPr lang="en-US" dirty="0"/>
              </a:p>
            </c:rich>
          </c:tx>
          <c:layout/>
          <c:overlay val="0"/>
        </c:title>
        <c:numFmt formatCode="General" sourceLinked="1"/>
        <c:majorTickMark val="out"/>
        <c:minorTickMark val="none"/>
        <c:tickLblPos val="nextTo"/>
        <c:crossAx val="-1604650448"/>
        <c:crosses val="autoZero"/>
        <c:crossBetween val="between"/>
      </c:valAx>
      <c:catAx>
        <c:axId val="-1604650448"/>
        <c:scaling>
          <c:orientation val="minMax"/>
        </c:scaling>
        <c:delete val="0"/>
        <c:axPos val="b"/>
        <c:title>
          <c:tx>
            <c:rich>
              <a:bodyPr/>
              <a:lstStyle/>
              <a:p>
                <a:pPr>
                  <a:defRPr/>
                </a:pPr>
                <a:r>
                  <a:rPr lang="en-US" dirty="0"/>
                  <a:t>Model Size</a:t>
                </a:r>
              </a:p>
            </c:rich>
          </c:tx>
          <c:layout/>
          <c:overlay val="0"/>
        </c:title>
        <c:numFmt formatCode="General" sourceLinked="0"/>
        <c:majorTickMark val="out"/>
        <c:minorTickMark val="none"/>
        <c:tickLblPos val="nextTo"/>
        <c:crossAx val="-1604641760"/>
        <c:crosses val="autoZero"/>
        <c:auto val="1"/>
        <c:lblAlgn val="ctr"/>
        <c:lblOffset val="100"/>
        <c:noMultiLvlLbl val="0"/>
      </c:catAx>
      <c:valAx>
        <c:axId val="-1604631120"/>
        <c:scaling>
          <c:orientation val="minMax"/>
          <c:min val="20.0"/>
        </c:scaling>
        <c:delete val="0"/>
        <c:axPos val="r"/>
        <c:title>
          <c:tx>
            <c:rich>
              <a:bodyPr rot="-5400000" vert="horz"/>
              <a:lstStyle/>
              <a:p>
                <a:pPr>
                  <a:defRPr/>
                </a:pPr>
                <a:r>
                  <a:rPr lang="en-US" dirty="0"/>
                  <a:t>RT-03 Word Error Rate</a:t>
                </a:r>
              </a:p>
            </c:rich>
          </c:tx>
          <c:layout/>
          <c:overlay val="0"/>
        </c:title>
        <c:numFmt formatCode="General" sourceLinked="1"/>
        <c:majorTickMark val="out"/>
        <c:minorTickMark val="none"/>
        <c:tickLblPos val="nextTo"/>
        <c:crossAx val="-1604615904"/>
        <c:crosses val="max"/>
        <c:crossBetween val="between"/>
      </c:valAx>
      <c:catAx>
        <c:axId val="-1604615904"/>
        <c:scaling>
          <c:orientation val="minMax"/>
        </c:scaling>
        <c:delete val="1"/>
        <c:axPos val="b"/>
        <c:numFmt formatCode="General" sourceLinked="1"/>
        <c:majorTickMark val="out"/>
        <c:minorTickMark val="none"/>
        <c:tickLblPos val="nextTo"/>
        <c:crossAx val="-1604631120"/>
        <c:crosses val="autoZero"/>
        <c:auto val="1"/>
        <c:lblAlgn val="ctr"/>
        <c:lblOffset val="100"/>
        <c:noMultiLvlLbl val="0"/>
      </c:catAx>
    </c:plotArea>
    <c:legend>
      <c:legendPos val="r"/>
      <c:layout>
        <c:manualLayout>
          <c:xMode val="edge"/>
          <c:yMode val="edge"/>
          <c:x val="0.616037948381452"/>
          <c:y val="0.027578314074377"/>
          <c:w val="0.215451771653543"/>
          <c:h val="0.120152367317722"/>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5998394618148"/>
          <c:y val="0.0360078385472086"/>
          <c:w val="0.866879953112657"/>
          <c:h val="0.843012423447069"/>
        </c:manualLayout>
      </c:layout>
      <c:scatterChart>
        <c:scatterStyle val="lineMarker"/>
        <c:varyColors val="0"/>
        <c:ser>
          <c:idx val="0"/>
          <c:order val="0"/>
          <c:tx>
            <c:strRef>
              <c:f>Sheet1!$B$1</c:f>
              <c:strCache>
                <c:ptCount val="1"/>
                <c:pt idx="0">
                  <c:v>36M</c:v>
                </c:pt>
              </c:strCache>
            </c:strRef>
          </c:tx>
          <c:xVal>
            <c:numRef>
              <c:f>Sheet1!$A$2:$A$5</c:f>
              <c:numCache>
                <c:formatCode>General</c:formatCode>
                <c:ptCount val="4"/>
                <c:pt idx="0">
                  <c:v>1.0</c:v>
                </c:pt>
                <c:pt idx="1">
                  <c:v>3.0</c:v>
                </c:pt>
                <c:pt idx="2">
                  <c:v>5.0</c:v>
                </c:pt>
                <c:pt idx="3">
                  <c:v>7.0</c:v>
                </c:pt>
              </c:numCache>
            </c:numRef>
          </c:xVal>
          <c:yVal>
            <c:numRef>
              <c:f>Sheet1!$B$2:$B$5</c:f>
              <c:numCache>
                <c:formatCode>General</c:formatCode>
                <c:ptCount val="4"/>
                <c:pt idx="0">
                  <c:v>43.2</c:v>
                </c:pt>
                <c:pt idx="1">
                  <c:v>38.2</c:v>
                </c:pt>
                <c:pt idx="2">
                  <c:v>37.4</c:v>
                </c:pt>
                <c:pt idx="3">
                  <c:v>37.30000000000001</c:v>
                </c:pt>
              </c:numCache>
            </c:numRef>
          </c:yVal>
          <c:smooth val="0"/>
          <c:extLst xmlns:c16r2="http://schemas.microsoft.com/office/drawing/2015/06/chart">
            <c:ext xmlns:c16="http://schemas.microsoft.com/office/drawing/2014/chart" uri="{C3380CC4-5D6E-409C-BE32-E72D297353CC}">
              <c16:uniqueId val="{00000000-DDB3-40CB-93EA-FA8560B2D8DC}"/>
            </c:ext>
          </c:extLst>
        </c:ser>
        <c:ser>
          <c:idx val="1"/>
          <c:order val="1"/>
          <c:tx>
            <c:strRef>
              <c:f>Sheet1!$C$1</c:f>
              <c:strCache>
                <c:ptCount val="1"/>
                <c:pt idx="0">
                  <c:v>100M</c:v>
                </c:pt>
              </c:strCache>
            </c:strRef>
          </c:tx>
          <c:xVal>
            <c:numRef>
              <c:f>Sheet1!$A$2:$A$5</c:f>
              <c:numCache>
                <c:formatCode>General</c:formatCode>
                <c:ptCount val="4"/>
                <c:pt idx="0">
                  <c:v>1.0</c:v>
                </c:pt>
                <c:pt idx="1">
                  <c:v>3.0</c:v>
                </c:pt>
                <c:pt idx="2">
                  <c:v>5.0</c:v>
                </c:pt>
                <c:pt idx="3">
                  <c:v>7.0</c:v>
                </c:pt>
              </c:numCache>
            </c:numRef>
          </c:xVal>
          <c:yVal>
            <c:numRef>
              <c:f>Sheet1!$C$2:$C$5</c:f>
              <c:numCache>
                <c:formatCode>General</c:formatCode>
                <c:ptCount val="4"/>
                <c:pt idx="0">
                  <c:v>42.4</c:v>
                </c:pt>
                <c:pt idx="1">
                  <c:v>37.30000000000001</c:v>
                </c:pt>
                <c:pt idx="2">
                  <c:v>36.7</c:v>
                </c:pt>
                <c:pt idx="3">
                  <c:v>36.4</c:v>
                </c:pt>
              </c:numCache>
            </c:numRef>
          </c:yVal>
          <c:smooth val="0"/>
          <c:extLst xmlns:c16r2="http://schemas.microsoft.com/office/drawing/2015/06/chart">
            <c:ext xmlns:c16="http://schemas.microsoft.com/office/drawing/2014/chart" uri="{C3380CC4-5D6E-409C-BE32-E72D297353CC}">
              <c16:uniqueId val="{00000001-DDB3-40CB-93EA-FA8560B2D8DC}"/>
            </c:ext>
          </c:extLst>
        </c:ser>
        <c:ser>
          <c:idx val="2"/>
          <c:order val="2"/>
          <c:tx>
            <c:strRef>
              <c:f>Sheet1!$D$1</c:f>
              <c:strCache>
                <c:ptCount val="1"/>
                <c:pt idx="0">
                  <c:v>200M</c:v>
                </c:pt>
              </c:strCache>
            </c:strRef>
          </c:tx>
          <c:xVal>
            <c:numRef>
              <c:f>Sheet1!$A$2:$A$5</c:f>
              <c:numCache>
                <c:formatCode>General</c:formatCode>
                <c:ptCount val="4"/>
                <c:pt idx="0">
                  <c:v>1.0</c:v>
                </c:pt>
                <c:pt idx="1">
                  <c:v>3.0</c:v>
                </c:pt>
                <c:pt idx="2">
                  <c:v>5.0</c:v>
                </c:pt>
                <c:pt idx="3">
                  <c:v>7.0</c:v>
                </c:pt>
              </c:numCache>
            </c:numRef>
          </c:xVal>
          <c:yVal>
            <c:numRef>
              <c:f>Sheet1!$D$2:$D$5</c:f>
              <c:numCache>
                <c:formatCode>General</c:formatCode>
                <c:ptCount val="4"/>
                <c:pt idx="0">
                  <c:v>42.8</c:v>
                </c:pt>
                <c:pt idx="1">
                  <c:v>37.0</c:v>
                </c:pt>
                <c:pt idx="2">
                  <c:v>36.0</c:v>
                </c:pt>
                <c:pt idx="3">
                  <c:v>36.2</c:v>
                </c:pt>
              </c:numCache>
            </c:numRef>
          </c:yVal>
          <c:smooth val="0"/>
          <c:extLst xmlns:c16r2="http://schemas.microsoft.com/office/drawing/2015/06/chart">
            <c:ext xmlns:c16="http://schemas.microsoft.com/office/drawing/2014/chart" uri="{C3380CC4-5D6E-409C-BE32-E72D297353CC}">
              <c16:uniqueId val="{00000002-DDB3-40CB-93EA-FA8560B2D8DC}"/>
            </c:ext>
          </c:extLst>
        </c:ser>
        <c:dLbls>
          <c:showLegendKey val="0"/>
          <c:showVal val="0"/>
          <c:showCatName val="0"/>
          <c:showSerName val="0"/>
          <c:showPercent val="0"/>
          <c:showBubbleSize val="0"/>
        </c:dLbls>
        <c:axId val="-1604369328"/>
        <c:axId val="-1604361984"/>
      </c:scatterChart>
      <c:valAx>
        <c:axId val="-1604369328"/>
        <c:scaling>
          <c:orientation val="minMax"/>
          <c:max val="7.0"/>
          <c:min val="1.0"/>
        </c:scaling>
        <c:delete val="0"/>
        <c:axPos val="b"/>
        <c:title>
          <c:tx>
            <c:rich>
              <a:bodyPr/>
              <a:lstStyle/>
              <a:p>
                <a:pPr>
                  <a:defRPr/>
                </a:pPr>
                <a:r>
                  <a:rPr lang="en-US" dirty="0"/>
                  <a:t>Number of Hidden Layers</a:t>
                </a:r>
              </a:p>
            </c:rich>
          </c:tx>
          <c:layout/>
          <c:overlay val="0"/>
        </c:title>
        <c:numFmt formatCode="General" sourceLinked="1"/>
        <c:majorTickMark val="out"/>
        <c:minorTickMark val="none"/>
        <c:tickLblPos val="nextTo"/>
        <c:crossAx val="-1604361984"/>
        <c:crosses val="autoZero"/>
        <c:crossBetween val="midCat"/>
        <c:majorUnit val="2.0"/>
      </c:valAx>
      <c:valAx>
        <c:axId val="-1604361984"/>
        <c:scaling>
          <c:orientation val="minMax"/>
          <c:max val="45.0"/>
          <c:min val="20.0"/>
        </c:scaling>
        <c:delete val="0"/>
        <c:axPos val="l"/>
        <c:majorGridlines/>
        <c:title>
          <c:tx>
            <c:rich>
              <a:bodyPr rot="-5400000" vert="horz"/>
              <a:lstStyle/>
              <a:p>
                <a:pPr>
                  <a:defRPr/>
                </a:pPr>
                <a:r>
                  <a:rPr lang="en-US" sz="1800" b="1" i="0" baseline="0" dirty="0">
                    <a:effectLst/>
                  </a:rPr>
                  <a:t>RT-03 Word Error Rate</a:t>
                </a:r>
                <a:endParaRPr lang="en-US" dirty="0">
                  <a:effectLst/>
                </a:endParaRPr>
              </a:p>
            </c:rich>
          </c:tx>
          <c:layout/>
          <c:overlay val="0"/>
        </c:title>
        <c:numFmt formatCode="General" sourceLinked="1"/>
        <c:majorTickMark val="out"/>
        <c:minorTickMark val="none"/>
        <c:tickLblPos val="nextTo"/>
        <c:crossAx val="-1604369328"/>
        <c:crosses val="autoZero"/>
        <c:crossBetween val="midCat"/>
      </c:valAx>
    </c:plotArea>
    <c:legend>
      <c:legendPos val="r"/>
      <c:layout>
        <c:manualLayout>
          <c:xMode val="edge"/>
          <c:yMode val="edge"/>
          <c:x val="0.750326224846894"/>
          <c:y val="0.0413674895367808"/>
          <c:w val="0.117742909563489"/>
          <c:h val="0.18503464566929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Switchboard WER</a:t>
            </a:r>
          </a:p>
        </c:rich>
      </c:tx>
      <c:layout>
        <c:manualLayout>
          <c:xMode val="edge"/>
          <c:yMode val="edge"/>
          <c:x val="0.222329798060957"/>
          <c:y val="0.0"/>
        </c:manualLayout>
      </c:layout>
      <c:overlay val="0"/>
    </c:title>
    <c:autoTitleDeleted val="0"/>
    <c:plotArea>
      <c:layout/>
      <c:barChart>
        <c:barDir val="col"/>
        <c:grouping val="clustered"/>
        <c:varyColors val="0"/>
        <c:ser>
          <c:idx val="0"/>
          <c:order val="0"/>
          <c:tx>
            <c:strRef>
              <c:f>Sheet1!$B$1</c:f>
              <c:strCache>
                <c:ptCount val="1"/>
                <c:pt idx="0">
                  <c:v>Deep</c:v>
                </c:pt>
              </c:strCache>
            </c:strRef>
          </c:tx>
          <c:invertIfNegative val="0"/>
          <c:cat>
            <c:strRef>
              <c:f>Sheet1!$A$2:$A$4</c:f>
              <c:strCache>
                <c:ptCount val="3"/>
                <c:pt idx="0">
                  <c:v>1 Layer</c:v>
                </c:pt>
                <c:pt idx="1">
                  <c:v>5 Layer</c:v>
                </c:pt>
                <c:pt idx="2">
                  <c:v>7 layer</c:v>
                </c:pt>
              </c:strCache>
            </c:strRef>
          </c:cat>
          <c:val>
            <c:numRef>
              <c:f>Sheet1!$B$2:$B$4</c:f>
              <c:numCache>
                <c:formatCode>General</c:formatCode>
                <c:ptCount val="3"/>
                <c:pt idx="1">
                  <c:v>17.2</c:v>
                </c:pt>
                <c:pt idx="2">
                  <c:v>17.1</c:v>
                </c:pt>
              </c:numCache>
            </c:numRef>
          </c:val>
          <c:extLst xmlns:c16r2="http://schemas.microsoft.com/office/drawing/2015/06/chart">
            <c:ext xmlns:c16="http://schemas.microsoft.com/office/drawing/2014/chart" uri="{C3380CC4-5D6E-409C-BE32-E72D297353CC}">
              <c16:uniqueId val="{00000000-6197-47E0-BD8A-7DBD2A120349}"/>
            </c:ext>
          </c:extLst>
        </c:ser>
        <c:ser>
          <c:idx val="1"/>
          <c:order val="1"/>
          <c:tx>
            <c:strRef>
              <c:f>Sheet1!$C$1</c:f>
              <c:strCache>
                <c:ptCount val="1"/>
                <c:pt idx="0">
                  <c:v>Shallow</c:v>
                </c:pt>
              </c:strCache>
            </c:strRef>
          </c:tx>
          <c:invertIfNegative val="0"/>
          <c:cat>
            <c:strRef>
              <c:f>Sheet1!$A$2:$A$4</c:f>
              <c:strCache>
                <c:ptCount val="3"/>
                <c:pt idx="0">
                  <c:v>1 Layer</c:v>
                </c:pt>
                <c:pt idx="1">
                  <c:v>5 Layer</c:v>
                </c:pt>
                <c:pt idx="2">
                  <c:v>7 layer</c:v>
                </c:pt>
              </c:strCache>
            </c:strRef>
          </c:cat>
          <c:val>
            <c:numRef>
              <c:f>Sheet1!$C$2:$C$4</c:f>
              <c:numCache>
                <c:formatCode>General</c:formatCode>
                <c:ptCount val="3"/>
                <c:pt idx="0">
                  <c:v>24.2</c:v>
                </c:pt>
                <c:pt idx="1">
                  <c:v>22.5</c:v>
                </c:pt>
                <c:pt idx="2">
                  <c:v>22.6</c:v>
                </c:pt>
              </c:numCache>
            </c:numRef>
          </c:val>
          <c:extLst xmlns:c16r2="http://schemas.microsoft.com/office/drawing/2015/06/chart">
            <c:ext xmlns:c16="http://schemas.microsoft.com/office/drawing/2014/chart" uri="{C3380CC4-5D6E-409C-BE32-E72D297353CC}">
              <c16:uniqueId val="{00000001-6197-47E0-BD8A-7DBD2A120349}"/>
            </c:ext>
          </c:extLst>
        </c:ser>
        <c:dLbls>
          <c:showLegendKey val="0"/>
          <c:showVal val="0"/>
          <c:showCatName val="0"/>
          <c:showSerName val="0"/>
          <c:showPercent val="0"/>
          <c:showBubbleSize val="0"/>
        </c:dLbls>
        <c:gapWidth val="150"/>
        <c:axId val="-1612840496"/>
        <c:axId val="-1612950992"/>
      </c:barChart>
      <c:catAx>
        <c:axId val="-1612840496"/>
        <c:scaling>
          <c:orientation val="minMax"/>
        </c:scaling>
        <c:delete val="0"/>
        <c:axPos val="b"/>
        <c:numFmt formatCode="General" sourceLinked="0"/>
        <c:majorTickMark val="out"/>
        <c:minorTickMark val="none"/>
        <c:tickLblPos val="nextTo"/>
        <c:crossAx val="-1612950992"/>
        <c:crosses val="autoZero"/>
        <c:auto val="1"/>
        <c:lblAlgn val="ctr"/>
        <c:lblOffset val="100"/>
        <c:noMultiLvlLbl val="0"/>
      </c:catAx>
      <c:valAx>
        <c:axId val="-1612950992"/>
        <c:scaling>
          <c:orientation val="minMax"/>
          <c:min val="0.0"/>
        </c:scaling>
        <c:delete val="0"/>
        <c:axPos val="l"/>
        <c:majorGridlines/>
        <c:numFmt formatCode="General" sourceLinked="1"/>
        <c:majorTickMark val="out"/>
        <c:minorTickMark val="none"/>
        <c:tickLblPos val="nextTo"/>
        <c:crossAx val="-1612840496"/>
        <c:crosses val="autoZero"/>
        <c:crossBetween val="between"/>
      </c:valAx>
    </c:plotArea>
    <c:legend>
      <c:legendPos val="r"/>
      <c:layout>
        <c:manualLayout>
          <c:xMode val="edge"/>
          <c:yMode val="edge"/>
          <c:x val="0.670960683485993"/>
          <c:y val="0.0797577427821522"/>
          <c:w val="0.28142026889496"/>
          <c:h val="0.161701312335958"/>
        </c:manualLayout>
      </c:layout>
      <c:overlay val="1"/>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545456080178048"/>
          <c:y val="0.0686180446589611"/>
          <c:w val="0.875111256796161"/>
          <c:h val="0.854179938310303"/>
        </c:manualLayout>
      </c:layout>
      <c:scatterChart>
        <c:scatterStyle val="smoothMarker"/>
        <c:varyColors val="0"/>
        <c:ser>
          <c:idx val="0"/>
          <c:order val="0"/>
          <c:tx>
            <c:strRef>
              <c:f>Sheet1!$B$1</c:f>
              <c:strCache>
                <c:ptCount val="1"/>
                <c:pt idx="0">
                  <c:v>TanH</c:v>
                </c:pt>
              </c:strCache>
            </c:strRef>
          </c:tx>
          <c:marker>
            <c:symbol val="none"/>
          </c:marker>
          <c:xVal>
            <c:numRef>
              <c:f>Sheet1!$A$2:$A$19</c:f>
              <c:numCache>
                <c:formatCode>General</c:formatCode>
                <c:ptCount val="18"/>
                <c:pt idx="0">
                  <c:v>-4.0</c:v>
                </c:pt>
                <c:pt idx="1">
                  <c:v>-3.0</c:v>
                </c:pt>
                <c:pt idx="2">
                  <c:v>-2.5</c:v>
                </c:pt>
                <c:pt idx="3">
                  <c:v>-2.0</c:v>
                </c:pt>
                <c:pt idx="4">
                  <c:v>-1.5</c:v>
                </c:pt>
                <c:pt idx="5">
                  <c:v>-1.0</c:v>
                </c:pt>
                <c:pt idx="6">
                  <c:v>-0.5</c:v>
                </c:pt>
                <c:pt idx="7">
                  <c:v>0.0</c:v>
                </c:pt>
                <c:pt idx="8">
                  <c:v>0.01</c:v>
                </c:pt>
                <c:pt idx="9">
                  <c:v>0.1</c:v>
                </c:pt>
                <c:pt idx="10">
                  <c:v>0.25</c:v>
                </c:pt>
                <c:pt idx="11">
                  <c:v>0.5</c:v>
                </c:pt>
                <c:pt idx="12">
                  <c:v>1.0</c:v>
                </c:pt>
                <c:pt idx="13">
                  <c:v>1.5</c:v>
                </c:pt>
                <c:pt idx="14">
                  <c:v>2.0</c:v>
                </c:pt>
                <c:pt idx="15">
                  <c:v>2.5</c:v>
                </c:pt>
                <c:pt idx="16">
                  <c:v>3.0</c:v>
                </c:pt>
                <c:pt idx="17">
                  <c:v>4.0</c:v>
                </c:pt>
              </c:numCache>
            </c:numRef>
          </c:xVal>
          <c:yVal>
            <c:numRef>
              <c:f>Sheet1!$B$2:$B$19</c:f>
              <c:numCache>
                <c:formatCode>General</c:formatCode>
                <c:ptCount val="18"/>
                <c:pt idx="0">
                  <c:v>-0.999329299739067</c:v>
                </c:pt>
                <c:pt idx="1">
                  <c:v>-0.995054753686731</c:v>
                </c:pt>
                <c:pt idx="2">
                  <c:v>-0.98661429815143</c:v>
                </c:pt>
                <c:pt idx="3">
                  <c:v>-0.964027580075817</c:v>
                </c:pt>
                <c:pt idx="4">
                  <c:v>-0.905148253644867</c:v>
                </c:pt>
                <c:pt idx="5">
                  <c:v>-0.761594155955765</c:v>
                </c:pt>
                <c:pt idx="6">
                  <c:v>-0.46211715726001</c:v>
                </c:pt>
                <c:pt idx="7">
                  <c:v>0.0</c:v>
                </c:pt>
                <c:pt idx="8">
                  <c:v>0.00999966667999946</c:v>
                </c:pt>
                <c:pt idx="9">
                  <c:v>0.0996679946249558</c:v>
                </c:pt>
                <c:pt idx="10">
                  <c:v>0.244918662403709</c:v>
                </c:pt>
                <c:pt idx="11">
                  <c:v>0.46211715726001</c:v>
                </c:pt>
                <c:pt idx="12">
                  <c:v>0.761594155955765</c:v>
                </c:pt>
                <c:pt idx="13">
                  <c:v>0.905148253644867</c:v>
                </c:pt>
                <c:pt idx="14">
                  <c:v>0.964027580075817</c:v>
                </c:pt>
                <c:pt idx="15">
                  <c:v>0.98661429815143</c:v>
                </c:pt>
                <c:pt idx="16">
                  <c:v>0.995054753686731</c:v>
                </c:pt>
                <c:pt idx="17">
                  <c:v>0.999329299739067</c:v>
                </c:pt>
              </c:numCache>
            </c:numRef>
          </c:yVal>
          <c:smooth val="1"/>
          <c:extLst xmlns:c16r2="http://schemas.microsoft.com/office/drawing/2015/06/chart">
            <c:ext xmlns:c16="http://schemas.microsoft.com/office/drawing/2014/chart" uri="{C3380CC4-5D6E-409C-BE32-E72D297353CC}">
              <c16:uniqueId val="{00000000-4538-4E01-A94D-29A3CF86CDFC}"/>
            </c:ext>
          </c:extLst>
        </c:ser>
        <c:ser>
          <c:idx val="1"/>
          <c:order val="1"/>
          <c:tx>
            <c:strRef>
              <c:f>Sheet1!$C$1</c:f>
              <c:strCache>
                <c:ptCount val="1"/>
                <c:pt idx="0">
                  <c:v>ReL</c:v>
                </c:pt>
              </c:strCache>
            </c:strRef>
          </c:tx>
          <c:marker>
            <c:symbol val="none"/>
          </c:marker>
          <c:xVal>
            <c:numRef>
              <c:f>Sheet1!$A$2:$A$19</c:f>
              <c:numCache>
                <c:formatCode>General</c:formatCode>
                <c:ptCount val="18"/>
                <c:pt idx="0">
                  <c:v>-4.0</c:v>
                </c:pt>
                <c:pt idx="1">
                  <c:v>-3.0</c:v>
                </c:pt>
                <c:pt idx="2">
                  <c:v>-2.5</c:v>
                </c:pt>
                <c:pt idx="3">
                  <c:v>-2.0</c:v>
                </c:pt>
                <c:pt idx="4">
                  <c:v>-1.5</c:v>
                </c:pt>
                <c:pt idx="5">
                  <c:v>-1.0</c:v>
                </c:pt>
                <c:pt idx="6">
                  <c:v>-0.5</c:v>
                </c:pt>
                <c:pt idx="7">
                  <c:v>0.0</c:v>
                </c:pt>
                <c:pt idx="8">
                  <c:v>0.01</c:v>
                </c:pt>
                <c:pt idx="9">
                  <c:v>0.1</c:v>
                </c:pt>
                <c:pt idx="10">
                  <c:v>0.25</c:v>
                </c:pt>
                <c:pt idx="11">
                  <c:v>0.5</c:v>
                </c:pt>
                <c:pt idx="12">
                  <c:v>1.0</c:v>
                </c:pt>
                <c:pt idx="13">
                  <c:v>1.5</c:v>
                </c:pt>
                <c:pt idx="14">
                  <c:v>2.0</c:v>
                </c:pt>
                <c:pt idx="15">
                  <c:v>2.5</c:v>
                </c:pt>
                <c:pt idx="16">
                  <c:v>3.0</c:v>
                </c:pt>
                <c:pt idx="17">
                  <c:v>4.0</c:v>
                </c:pt>
              </c:numCache>
            </c:numRef>
          </c:xVal>
          <c:yVal>
            <c:numRef>
              <c:f>Sheet1!$C$2:$C$19</c:f>
              <c:numCache>
                <c:formatCode>General</c:formatCode>
                <c:ptCount val="18"/>
                <c:pt idx="0">
                  <c:v>0.0</c:v>
                </c:pt>
                <c:pt idx="1">
                  <c:v>0.0</c:v>
                </c:pt>
                <c:pt idx="2">
                  <c:v>0.0</c:v>
                </c:pt>
                <c:pt idx="3">
                  <c:v>0.0</c:v>
                </c:pt>
                <c:pt idx="4">
                  <c:v>0.0</c:v>
                </c:pt>
                <c:pt idx="5">
                  <c:v>0.0</c:v>
                </c:pt>
                <c:pt idx="6">
                  <c:v>0.0</c:v>
                </c:pt>
                <c:pt idx="7">
                  <c:v>0.0</c:v>
                </c:pt>
                <c:pt idx="8">
                  <c:v>0.01</c:v>
                </c:pt>
                <c:pt idx="9">
                  <c:v>0.1</c:v>
                </c:pt>
                <c:pt idx="10">
                  <c:v>0.25</c:v>
                </c:pt>
                <c:pt idx="11">
                  <c:v>0.5</c:v>
                </c:pt>
                <c:pt idx="12">
                  <c:v>1.0</c:v>
                </c:pt>
                <c:pt idx="13">
                  <c:v>1.5</c:v>
                </c:pt>
                <c:pt idx="14">
                  <c:v>2.0</c:v>
                </c:pt>
                <c:pt idx="15">
                  <c:v>2.5</c:v>
                </c:pt>
                <c:pt idx="16">
                  <c:v>3.0</c:v>
                </c:pt>
                <c:pt idx="17">
                  <c:v>4.0</c:v>
                </c:pt>
              </c:numCache>
            </c:numRef>
          </c:yVal>
          <c:smooth val="1"/>
          <c:extLst xmlns:c16r2="http://schemas.microsoft.com/office/drawing/2015/06/chart">
            <c:ext xmlns:c16="http://schemas.microsoft.com/office/drawing/2014/chart" uri="{C3380CC4-5D6E-409C-BE32-E72D297353CC}">
              <c16:uniqueId val="{00000001-4538-4E01-A94D-29A3CF86CDFC}"/>
            </c:ext>
          </c:extLst>
        </c:ser>
        <c:dLbls>
          <c:showLegendKey val="0"/>
          <c:showVal val="0"/>
          <c:showCatName val="0"/>
          <c:showSerName val="0"/>
          <c:showPercent val="0"/>
          <c:showBubbleSize val="0"/>
        </c:dLbls>
        <c:axId val="-1605913488"/>
        <c:axId val="-1614879040"/>
      </c:scatterChart>
      <c:valAx>
        <c:axId val="-1605913488"/>
        <c:scaling>
          <c:orientation val="minMax"/>
          <c:max val="4.0"/>
          <c:min val="-4.0"/>
        </c:scaling>
        <c:delete val="0"/>
        <c:axPos val="b"/>
        <c:numFmt formatCode="General" sourceLinked="1"/>
        <c:majorTickMark val="out"/>
        <c:minorTickMark val="none"/>
        <c:tickLblPos val="nextTo"/>
        <c:crossAx val="-1614879040"/>
        <c:crosses val="autoZero"/>
        <c:crossBetween val="midCat"/>
        <c:majorUnit val="4.0"/>
      </c:valAx>
      <c:valAx>
        <c:axId val="-1614879040"/>
        <c:scaling>
          <c:orientation val="minMax"/>
          <c:max val="2.0"/>
          <c:min val="-1.0"/>
        </c:scaling>
        <c:delete val="0"/>
        <c:axPos val="l"/>
        <c:numFmt formatCode="General" sourceLinked="1"/>
        <c:majorTickMark val="out"/>
        <c:minorTickMark val="none"/>
        <c:tickLblPos val="nextTo"/>
        <c:crossAx val="-1605913488"/>
        <c:crosses val="autoZero"/>
        <c:crossBetween val="midCat"/>
        <c:majorUnit val="1.0"/>
      </c:valAx>
    </c:plotArea>
    <c:legend>
      <c:legendPos val="r"/>
      <c:layout>
        <c:manualLayout>
          <c:xMode val="edge"/>
          <c:yMode val="edge"/>
          <c:x val="0.124639734315488"/>
          <c:y val="0.279837499319872"/>
          <c:w val="0.202668615594991"/>
          <c:h val="0.238249842936962"/>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Switchboard</a:t>
            </a:r>
            <a:r>
              <a:rPr lang="en-US" baseline="0" dirty="0"/>
              <a:t> WER</a:t>
            </a:r>
          </a:p>
        </c:rich>
      </c:tx>
      <c:layout>
        <c:manualLayout>
          <c:xMode val="edge"/>
          <c:yMode val="edge"/>
          <c:x val="0.367173556430446"/>
          <c:y val="0.037037037037037"/>
        </c:manualLayout>
      </c:layout>
      <c:overlay val="1"/>
    </c:title>
    <c:autoTitleDeleted val="0"/>
    <c:plotArea>
      <c:layout>
        <c:manualLayout>
          <c:layoutTarget val="inner"/>
          <c:xMode val="edge"/>
          <c:yMode val="edge"/>
          <c:x val="0.0589595363079615"/>
          <c:y val="0.0983910113087716"/>
          <c:w val="0.924599409448819"/>
          <c:h val="0.767676841320761"/>
        </c:manualLayout>
      </c:layout>
      <c:barChart>
        <c:barDir val="col"/>
        <c:grouping val="clustered"/>
        <c:varyColors val="0"/>
        <c:ser>
          <c:idx val="0"/>
          <c:order val="0"/>
          <c:tx>
            <c:strRef>
              <c:f>Sheet1!$B$1</c:f>
              <c:strCache>
                <c:ptCount val="1"/>
                <c:pt idx="0">
                  <c:v>TanH</c:v>
                </c:pt>
              </c:strCache>
            </c:strRef>
          </c:tx>
          <c:invertIfNegative val="0"/>
          <c:cat>
            <c:strRef>
              <c:f>Sheet1!$A$2:$A$7</c:f>
              <c:strCache>
                <c:ptCount val="6"/>
                <c:pt idx="0">
                  <c:v>GMM</c:v>
                </c:pt>
                <c:pt idx="1">
                  <c:v>2 Layer</c:v>
                </c:pt>
                <c:pt idx="2">
                  <c:v>3 Layer</c:v>
                </c:pt>
                <c:pt idx="3">
                  <c:v>4 Layer</c:v>
                </c:pt>
                <c:pt idx="4">
                  <c:v>MSR 9 Layer</c:v>
                </c:pt>
                <c:pt idx="5">
                  <c:v>IBM 7 Layer MMI</c:v>
                </c:pt>
              </c:strCache>
            </c:strRef>
          </c:cat>
          <c:val>
            <c:numRef>
              <c:f>Sheet1!$B$2:$B$7</c:f>
              <c:numCache>
                <c:formatCode>General</c:formatCode>
                <c:ptCount val="6"/>
                <c:pt idx="0">
                  <c:v>25.0</c:v>
                </c:pt>
                <c:pt idx="1">
                  <c:v>21.0</c:v>
                </c:pt>
                <c:pt idx="2">
                  <c:v>20.0</c:v>
                </c:pt>
                <c:pt idx="3">
                  <c:v>19.5</c:v>
                </c:pt>
                <c:pt idx="4">
                  <c:v>17.0</c:v>
                </c:pt>
                <c:pt idx="5">
                  <c:v>13.7</c:v>
                </c:pt>
              </c:numCache>
            </c:numRef>
          </c:val>
          <c:extLst xmlns:c16r2="http://schemas.microsoft.com/office/drawing/2015/06/chart">
            <c:ext xmlns:c16="http://schemas.microsoft.com/office/drawing/2014/chart" uri="{C3380CC4-5D6E-409C-BE32-E72D297353CC}">
              <c16:uniqueId val="{00000000-8B2A-480D-A3CD-3AD875DB7FDC}"/>
            </c:ext>
          </c:extLst>
        </c:ser>
        <c:ser>
          <c:idx val="1"/>
          <c:order val="1"/>
          <c:tx>
            <c:strRef>
              <c:f>Sheet1!$C$1</c:f>
              <c:strCache>
                <c:ptCount val="1"/>
                <c:pt idx="0">
                  <c:v>ReL</c:v>
                </c:pt>
              </c:strCache>
            </c:strRef>
          </c:tx>
          <c:invertIfNegative val="0"/>
          <c:cat>
            <c:strRef>
              <c:f>Sheet1!$A$2:$A$7</c:f>
              <c:strCache>
                <c:ptCount val="6"/>
                <c:pt idx="0">
                  <c:v>GMM</c:v>
                </c:pt>
                <c:pt idx="1">
                  <c:v>2 Layer</c:v>
                </c:pt>
                <c:pt idx="2">
                  <c:v>3 Layer</c:v>
                </c:pt>
                <c:pt idx="3">
                  <c:v>4 Layer</c:v>
                </c:pt>
                <c:pt idx="4">
                  <c:v>MSR 9 Layer</c:v>
                </c:pt>
                <c:pt idx="5">
                  <c:v>IBM 7 Layer MMI</c:v>
                </c:pt>
              </c:strCache>
            </c:strRef>
          </c:cat>
          <c:val>
            <c:numRef>
              <c:f>Sheet1!$C$2:$C$7</c:f>
              <c:numCache>
                <c:formatCode>General</c:formatCode>
                <c:ptCount val="6"/>
                <c:pt idx="1">
                  <c:v>19.1</c:v>
                </c:pt>
                <c:pt idx="2">
                  <c:v>18.1</c:v>
                </c:pt>
                <c:pt idx="3">
                  <c:v>17.3</c:v>
                </c:pt>
              </c:numCache>
            </c:numRef>
          </c:val>
          <c:extLst xmlns:c16r2="http://schemas.microsoft.com/office/drawing/2015/06/chart">
            <c:ext xmlns:c16="http://schemas.microsoft.com/office/drawing/2014/chart" uri="{C3380CC4-5D6E-409C-BE32-E72D297353CC}">
              <c16:uniqueId val="{00000001-8B2A-480D-A3CD-3AD875DB7FDC}"/>
            </c:ext>
          </c:extLst>
        </c:ser>
        <c:dLbls>
          <c:showLegendKey val="0"/>
          <c:showVal val="0"/>
          <c:showCatName val="0"/>
          <c:showSerName val="0"/>
          <c:showPercent val="0"/>
          <c:showBubbleSize val="0"/>
        </c:dLbls>
        <c:gapWidth val="150"/>
        <c:axId val="-1615109008"/>
        <c:axId val="-1615106688"/>
      </c:barChart>
      <c:catAx>
        <c:axId val="-1615109008"/>
        <c:scaling>
          <c:orientation val="minMax"/>
        </c:scaling>
        <c:delete val="0"/>
        <c:axPos val="b"/>
        <c:numFmt formatCode="General" sourceLinked="0"/>
        <c:majorTickMark val="out"/>
        <c:minorTickMark val="none"/>
        <c:tickLblPos val="nextTo"/>
        <c:crossAx val="-1615106688"/>
        <c:crosses val="autoZero"/>
        <c:auto val="1"/>
        <c:lblAlgn val="ctr"/>
        <c:lblOffset val="100"/>
        <c:noMultiLvlLbl val="0"/>
      </c:catAx>
      <c:valAx>
        <c:axId val="-1615106688"/>
        <c:scaling>
          <c:orientation val="minMax"/>
          <c:max val="25.0"/>
        </c:scaling>
        <c:delete val="0"/>
        <c:axPos val="l"/>
        <c:majorGridlines/>
        <c:numFmt formatCode="General" sourceLinked="1"/>
        <c:majorTickMark val="out"/>
        <c:minorTickMark val="none"/>
        <c:tickLblPos val="nextTo"/>
        <c:crossAx val="-1615109008"/>
        <c:crosses val="autoZero"/>
        <c:crossBetween val="between"/>
      </c:valAx>
    </c:plotArea>
    <c:legend>
      <c:legendPos val="r"/>
      <c:layout>
        <c:manualLayout>
          <c:xMode val="edge"/>
          <c:yMode val="edge"/>
          <c:x val="0.857170056867892"/>
          <c:y val="0.110091053433136"/>
          <c:w val="0.0886632764654418"/>
          <c:h val="0.11421891707980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Total DNN parameters (Millions)</a:t>
            </a:r>
          </a:p>
        </c:rich>
      </c:tx>
      <c:layout/>
      <c:overlay val="0"/>
    </c:title>
    <c:autoTitleDeleted val="0"/>
    <c:plotArea>
      <c:layout/>
      <c:scatterChart>
        <c:scatterStyle val="lineMarker"/>
        <c:varyColors val="0"/>
        <c:ser>
          <c:idx val="0"/>
          <c:order val="0"/>
          <c:tx>
            <c:strRef>
              <c:f>Sheet1!$B$1</c:f>
              <c:strCache>
                <c:ptCount val="1"/>
                <c:pt idx="0">
                  <c:v>Column2</c:v>
                </c:pt>
              </c:strCache>
            </c:strRef>
          </c:tx>
          <c:spPr>
            <a:ln w="28575">
              <a:noFill/>
            </a:ln>
          </c:spPr>
          <c:xVal>
            <c:numRef>
              <c:f>Sheet1!$A$2:$A$12</c:f>
              <c:numCache>
                <c:formatCode>General</c:formatCode>
                <c:ptCount val="11"/>
                <c:pt idx="0">
                  <c:v>11.0</c:v>
                </c:pt>
                <c:pt idx="1">
                  <c:v>15.0</c:v>
                </c:pt>
                <c:pt idx="2">
                  <c:v>18.0</c:v>
                </c:pt>
                <c:pt idx="3">
                  <c:v>22.0</c:v>
                </c:pt>
                <c:pt idx="4">
                  <c:v>30.0</c:v>
                </c:pt>
                <c:pt idx="5">
                  <c:v>38.0</c:v>
                </c:pt>
                <c:pt idx="6">
                  <c:v>40.0</c:v>
                </c:pt>
                <c:pt idx="7">
                  <c:v>50.0</c:v>
                </c:pt>
                <c:pt idx="8">
                  <c:v>100.0</c:v>
                </c:pt>
                <c:pt idx="9">
                  <c:v>200.0</c:v>
                </c:pt>
                <c:pt idx="10">
                  <c:v>400.0</c:v>
                </c:pt>
              </c:numCache>
            </c:numRef>
          </c:xVal>
          <c:yVal>
            <c:numRef>
              <c:f>Sheet1!$B$2:$B$12</c:f>
              <c:numCache>
                <c:formatCode>General</c:formatCode>
                <c:ptCount val="11"/>
                <c:pt idx="0">
                  <c:v>1.0</c:v>
                </c:pt>
                <c:pt idx="1">
                  <c:v>1.0</c:v>
                </c:pt>
                <c:pt idx="2">
                  <c:v>1.0</c:v>
                </c:pt>
                <c:pt idx="3">
                  <c:v>1.0</c:v>
                </c:pt>
                <c:pt idx="4">
                  <c:v>1.0</c:v>
                </c:pt>
                <c:pt idx="5">
                  <c:v>1.0</c:v>
                </c:pt>
                <c:pt idx="6">
                  <c:v>1.0</c:v>
                </c:pt>
                <c:pt idx="7">
                  <c:v>1.0</c:v>
                </c:pt>
              </c:numCache>
            </c:numRef>
          </c:yVal>
          <c:smooth val="0"/>
          <c:extLst xmlns:c16r2="http://schemas.microsoft.com/office/drawing/2015/06/chart">
            <c:ext xmlns:c16="http://schemas.microsoft.com/office/drawing/2014/chart" uri="{C3380CC4-5D6E-409C-BE32-E72D297353CC}">
              <c16:uniqueId val="{00000000-2237-4E71-A3D5-039C8A5C06F9}"/>
            </c:ext>
          </c:extLst>
        </c:ser>
        <c:ser>
          <c:idx val="1"/>
          <c:order val="1"/>
          <c:tx>
            <c:strRef>
              <c:f>Sheet1!$C$1</c:f>
              <c:strCache>
                <c:ptCount val="1"/>
                <c:pt idx="0">
                  <c:v>Column3</c:v>
                </c:pt>
              </c:strCache>
            </c:strRef>
          </c:tx>
          <c:spPr>
            <a:ln w="28575">
              <a:noFill/>
            </a:ln>
          </c:spPr>
          <c:xVal>
            <c:numRef>
              <c:f>Sheet1!$A$2:$A$12</c:f>
              <c:numCache>
                <c:formatCode>General</c:formatCode>
                <c:ptCount val="11"/>
                <c:pt idx="0">
                  <c:v>11.0</c:v>
                </c:pt>
                <c:pt idx="1">
                  <c:v>15.0</c:v>
                </c:pt>
                <c:pt idx="2">
                  <c:v>18.0</c:v>
                </c:pt>
                <c:pt idx="3">
                  <c:v>22.0</c:v>
                </c:pt>
                <c:pt idx="4">
                  <c:v>30.0</c:v>
                </c:pt>
                <c:pt idx="5">
                  <c:v>38.0</c:v>
                </c:pt>
                <c:pt idx="6">
                  <c:v>40.0</c:v>
                </c:pt>
                <c:pt idx="7">
                  <c:v>50.0</c:v>
                </c:pt>
                <c:pt idx="8">
                  <c:v>100.0</c:v>
                </c:pt>
                <c:pt idx="9">
                  <c:v>200.0</c:v>
                </c:pt>
                <c:pt idx="10">
                  <c:v>400.0</c:v>
                </c:pt>
              </c:numCache>
            </c:numRef>
          </c:xVal>
          <c:yVal>
            <c:numRef>
              <c:f>Sheet1!$C$2:$C$12</c:f>
              <c:numCache>
                <c:formatCode>General</c:formatCode>
                <c:ptCount val="11"/>
                <c:pt idx="8">
                  <c:v>1.0</c:v>
                </c:pt>
                <c:pt idx="9">
                  <c:v>1.0</c:v>
                </c:pt>
                <c:pt idx="10">
                  <c:v>1.0</c:v>
                </c:pt>
              </c:numCache>
            </c:numRef>
          </c:yVal>
          <c:smooth val="0"/>
          <c:extLst xmlns:c16r2="http://schemas.microsoft.com/office/drawing/2015/06/chart">
            <c:ext xmlns:c16="http://schemas.microsoft.com/office/drawing/2014/chart" uri="{C3380CC4-5D6E-409C-BE32-E72D297353CC}">
              <c16:uniqueId val="{00000001-2237-4E71-A3D5-039C8A5C06F9}"/>
            </c:ext>
          </c:extLst>
        </c:ser>
        <c:dLbls>
          <c:showLegendKey val="0"/>
          <c:showVal val="0"/>
          <c:showCatName val="0"/>
          <c:showSerName val="0"/>
          <c:showPercent val="0"/>
          <c:showBubbleSize val="0"/>
        </c:dLbls>
        <c:axId val="-1605813408"/>
        <c:axId val="-1605809536"/>
      </c:scatterChart>
      <c:valAx>
        <c:axId val="-1605813408"/>
        <c:scaling>
          <c:orientation val="minMax"/>
        </c:scaling>
        <c:delete val="0"/>
        <c:axPos val="t"/>
        <c:numFmt formatCode="General" sourceLinked="1"/>
        <c:majorTickMark val="out"/>
        <c:minorTickMark val="none"/>
        <c:tickLblPos val="nextTo"/>
        <c:crossAx val="-1605809536"/>
        <c:crosses val="max"/>
        <c:crossBetween val="midCat"/>
      </c:valAx>
      <c:valAx>
        <c:axId val="-1605809536"/>
        <c:scaling>
          <c:orientation val="minMax"/>
          <c:max val="1.2"/>
          <c:min val="0.8"/>
        </c:scaling>
        <c:delete val="0"/>
        <c:axPos val="l"/>
        <c:majorGridlines/>
        <c:numFmt formatCode="General" sourceLinked="1"/>
        <c:majorTickMark val="none"/>
        <c:minorTickMark val="none"/>
        <c:tickLblPos val="none"/>
        <c:spPr>
          <a:ln>
            <a:noFill/>
          </a:ln>
        </c:spPr>
        <c:crossAx val="-1605813408"/>
        <c:crosses val="autoZero"/>
        <c:crossBetween val="midCat"/>
        <c:majorUnit val="0.2"/>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992373140857393"/>
          <c:y val="0.0237824249241572"/>
          <c:w val="0.792563320209974"/>
          <c:h val="0.845616286600539"/>
        </c:manualLayout>
      </c:layout>
      <c:barChart>
        <c:barDir val="col"/>
        <c:grouping val="clustered"/>
        <c:varyColors val="0"/>
        <c:ser>
          <c:idx val="0"/>
          <c:order val="0"/>
          <c:tx>
            <c:strRef>
              <c:f>Sheet1!$B$1</c:f>
              <c:strCache>
                <c:ptCount val="1"/>
                <c:pt idx="0">
                  <c:v>Frame Error Rate</c:v>
                </c:pt>
              </c:strCache>
            </c:strRef>
          </c:tx>
          <c:invertIfNegative val="0"/>
          <c:cat>
            <c:strRef>
              <c:f>Sheet1!$A$2:$A$7</c:f>
              <c:strCache>
                <c:ptCount val="6"/>
                <c:pt idx="0">
                  <c:v>GMM</c:v>
                </c:pt>
                <c:pt idx="1">
                  <c:v>36M ±10</c:v>
                </c:pt>
                <c:pt idx="2">
                  <c:v>100M ±10</c:v>
                </c:pt>
                <c:pt idx="3">
                  <c:v>200M ±10</c:v>
                </c:pt>
                <c:pt idx="4">
                  <c:v>100M ±20</c:v>
                </c:pt>
                <c:pt idx="5">
                  <c:v>200M ±20</c:v>
                </c:pt>
              </c:strCache>
            </c:strRef>
          </c:cat>
          <c:val>
            <c:numRef>
              <c:f>Sheet1!$B$2:$B$7</c:f>
              <c:numCache>
                <c:formatCode>General</c:formatCode>
                <c:ptCount val="6"/>
                <c:pt idx="1">
                  <c:v>33.80000000000001</c:v>
                </c:pt>
                <c:pt idx="2">
                  <c:v>21.5</c:v>
                </c:pt>
                <c:pt idx="3">
                  <c:v>13.90000000000001</c:v>
                </c:pt>
                <c:pt idx="4">
                  <c:v>14.5</c:v>
                </c:pt>
                <c:pt idx="5">
                  <c:v>7.0</c:v>
                </c:pt>
              </c:numCache>
            </c:numRef>
          </c:val>
          <c:extLst xmlns:c16r2="http://schemas.microsoft.com/office/drawing/2015/06/chart">
            <c:ext xmlns:c16="http://schemas.microsoft.com/office/drawing/2014/chart" uri="{C3380CC4-5D6E-409C-BE32-E72D297353CC}">
              <c16:uniqueId val="{00000000-624D-40D4-9498-E6EE24D5ECF0}"/>
            </c:ext>
          </c:extLst>
        </c:ser>
        <c:dLbls>
          <c:showLegendKey val="0"/>
          <c:showVal val="0"/>
          <c:showCatName val="0"/>
          <c:showSerName val="0"/>
          <c:showPercent val="0"/>
          <c:showBubbleSize val="0"/>
        </c:dLbls>
        <c:gapWidth val="150"/>
        <c:axId val="-1605443392"/>
        <c:axId val="-1605450512"/>
      </c:barChart>
      <c:lineChart>
        <c:grouping val="standard"/>
        <c:varyColors val="0"/>
        <c:ser>
          <c:idx val="1"/>
          <c:order val="1"/>
          <c:tx>
            <c:strRef>
              <c:f>Sheet1!$C$1</c:f>
              <c:strCache>
                <c:ptCount val="1"/>
                <c:pt idx="0">
                  <c:v>Word Error Rate</c:v>
                </c:pt>
              </c:strCache>
            </c:strRef>
          </c:tx>
          <c:cat>
            <c:strRef>
              <c:f>Sheet1!$A$2:$A$7</c:f>
              <c:strCache>
                <c:ptCount val="6"/>
                <c:pt idx="0">
                  <c:v>GMM</c:v>
                </c:pt>
                <c:pt idx="1">
                  <c:v>36M ±10</c:v>
                </c:pt>
                <c:pt idx="2">
                  <c:v>100M ±10</c:v>
                </c:pt>
                <c:pt idx="3">
                  <c:v>200M ±10</c:v>
                </c:pt>
                <c:pt idx="4">
                  <c:v>100M ±20</c:v>
                </c:pt>
                <c:pt idx="5">
                  <c:v>200M ±20</c:v>
                </c:pt>
              </c:strCache>
            </c:strRef>
          </c:cat>
          <c:val>
            <c:numRef>
              <c:f>Sheet1!$C$2:$C$7</c:f>
              <c:numCache>
                <c:formatCode>General</c:formatCode>
                <c:ptCount val="6"/>
              </c:numCache>
            </c:numRef>
          </c:val>
          <c:smooth val="0"/>
          <c:extLst xmlns:c16r2="http://schemas.microsoft.com/office/drawing/2015/06/chart">
            <c:ext xmlns:c16="http://schemas.microsoft.com/office/drawing/2014/chart" uri="{C3380CC4-5D6E-409C-BE32-E72D297353CC}">
              <c16:uniqueId val="{00000001-624D-40D4-9498-E6EE24D5ECF0}"/>
            </c:ext>
          </c:extLst>
        </c:ser>
        <c:dLbls>
          <c:showLegendKey val="0"/>
          <c:showVal val="0"/>
          <c:showCatName val="0"/>
          <c:showSerName val="0"/>
          <c:showPercent val="0"/>
          <c:showBubbleSize val="0"/>
        </c:dLbls>
        <c:marker val="1"/>
        <c:smooth val="0"/>
        <c:axId val="-1605432176"/>
        <c:axId val="-1605435920"/>
      </c:lineChart>
      <c:valAx>
        <c:axId val="-1605450512"/>
        <c:scaling>
          <c:orientation val="minMax"/>
        </c:scaling>
        <c:delete val="0"/>
        <c:axPos val="l"/>
        <c:title>
          <c:tx>
            <c:rich>
              <a:bodyPr rot="-5400000" vert="horz"/>
              <a:lstStyle/>
              <a:p>
                <a:pPr>
                  <a:defRPr/>
                </a:pPr>
                <a:r>
                  <a:rPr lang="en-US" dirty="0"/>
                  <a:t>Frame Error Rate</a:t>
                </a:r>
              </a:p>
              <a:p>
                <a:pPr>
                  <a:defRPr/>
                </a:pPr>
                <a:endParaRPr lang="en-US" dirty="0"/>
              </a:p>
            </c:rich>
          </c:tx>
          <c:layout/>
          <c:overlay val="0"/>
        </c:title>
        <c:numFmt formatCode="General" sourceLinked="1"/>
        <c:majorTickMark val="out"/>
        <c:minorTickMark val="none"/>
        <c:tickLblPos val="nextTo"/>
        <c:crossAx val="-1605443392"/>
        <c:crosses val="autoZero"/>
        <c:crossBetween val="between"/>
      </c:valAx>
      <c:catAx>
        <c:axId val="-1605443392"/>
        <c:scaling>
          <c:orientation val="minMax"/>
        </c:scaling>
        <c:delete val="0"/>
        <c:axPos val="b"/>
        <c:title>
          <c:tx>
            <c:rich>
              <a:bodyPr/>
              <a:lstStyle/>
              <a:p>
                <a:pPr>
                  <a:defRPr/>
                </a:pPr>
                <a:r>
                  <a:rPr lang="en-US" dirty="0"/>
                  <a:t>Model Size</a:t>
                </a:r>
              </a:p>
            </c:rich>
          </c:tx>
          <c:layout/>
          <c:overlay val="0"/>
        </c:title>
        <c:numFmt formatCode="General" sourceLinked="0"/>
        <c:majorTickMark val="out"/>
        <c:minorTickMark val="none"/>
        <c:tickLblPos val="nextTo"/>
        <c:crossAx val="-1605450512"/>
        <c:crosses val="autoZero"/>
        <c:auto val="1"/>
        <c:lblAlgn val="ctr"/>
        <c:lblOffset val="100"/>
        <c:noMultiLvlLbl val="0"/>
      </c:catAx>
      <c:valAx>
        <c:axId val="-1605435920"/>
        <c:scaling>
          <c:orientation val="minMax"/>
        </c:scaling>
        <c:delete val="0"/>
        <c:axPos val="r"/>
        <c:numFmt formatCode="General" sourceLinked="1"/>
        <c:majorTickMark val="out"/>
        <c:minorTickMark val="none"/>
        <c:tickLblPos val="nextTo"/>
        <c:crossAx val="-1605432176"/>
        <c:crosses val="max"/>
        <c:crossBetween val="between"/>
      </c:valAx>
      <c:catAx>
        <c:axId val="-1605432176"/>
        <c:scaling>
          <c:orientation val="minMax"/>
        </c:scaling>
        <c:delete val="1"/>
        <c:axPos val="b"/>
        <c:numFmt formatCode="General" sourceLinked="1"/>
        <c:majorTickMark val="out"/>
        <c:minorTickMark val="none"/>
        <c:tickLblPos val="nextTo"/>
        <c:crossAx val="-1605435920"/>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992373140857393"/>
          <c:y val="0.0237824249241572"/>
          <c:w val="0.792563320209974"/>
          <c:h val="0.845616286600539"/>
        </c:manualLayout>
      </c:layout>
      <c:barChart>
        <c:barDir val="col"/>
        <c:grouping val="clustered"/>
        <c:varyColors val="0"/>
        <c:ser>
          <c:idx val="0"/>
          <c:order val="0"/>
          <c:tx>
            <c:strRef>
              <c:f>Sheet1!$B$1</c:f>
              <c:strCache>
                <c:ptCount val="1"/>
                <c:pt idx="0">
                  <c:v>Frame Error Rate</c:v>
                </c:pt>
              </c:strCache>
            </c:strRef>
          </c:tx>
          <c:invertIfNegative val="0"/>
          <c:cat>
            <c:strRef>
              <c:f>Sheet1!$A$2:$A$7</c:f>
              <c:strCache>
                <c:ptCount val="6"/>
                <c:pt idx="0">
                  <c:v>GMM</c:v>
                </c:pt>
                <c:pt idx="1">
                  <c:v>36M ±10</c:v>
                </c:pt>
                <c:pt idx="2">
                  <c:v>100M ±10</c:v>
                </c:pt>
                <c:pt idx="3">
                  <c:v>200M ±10</c:v>
                </c:pt>
                <c:pt idx="4">
                  <c:v>100M ±20</c:v>
                </c:pt>
                <c:pt idx="5">
                  <c:v>200M ±20</c:v>
                </c:pt>
              </c:strCache>
            </c:strRef>
          </c:cat>
          <c:val>
            <c:numRef>
              <c:f>Sheet1!$B$2:$B$7</c:f>
              <c:numCache>
                <c:formatCode>General</c:formatCode>
                <c:ptCount val="6"/>
                <c:pt idx="1">
                  <c:v>33.80000000000001</c:v>
                </c:pt>
                <c:pt idx="2">
                  <c:v>21.5</c:v>
                </c:pt>
                <c:pt idx="3">
                  <c:v>13.90000000000001</c:v>
                </c:pt>
                <c:pt idx="4">
                  <c:v>14.5</c:v>
                </c:pt>
                <c:pt idx="5">
                  <c:v>7.0</c:v>
                </c:pt>
              </c:numCache>
            </c:numRef>
          </c:val>
          <c:extLst xmlns:c16r2="http://schemas.microsoft.com/office/drawing/2015/06/chart">
            <c:ext xmlns:c16="http://schemas.microsoft.com/office/drawing/2014/chart" uri="{C3380CC4-5D6E-409C-BE32-E72D297353CC}">
              <c16:uniqueId val="{00000000-2048-48F8-87C7-A2A21CCAF712}"/>
            </c:ext>
          </c:extLst>
        </c:ser>
        <c:dLbls>
          <c:showLegendKey val="0"/>
          <c:showVal val="0"/>
          <c:showCatName val="0"/>
          <c:showSerName val="0"/>
          <c:showPercent val="0"/>
          <c:showBubbleSize val="0"/>
        </c:dLbls>
        <c:gapWidth val="150"/>
        <c:axId val="-1602193488"/>
        <c:axId val="-1602200656"/>
      </c:barChart>
      <c:lineChart>
        <c:grouping val="standard"/>
        <c:varyColors val="0"/>
        <c:ser>
          <c:idx val="1"/>
          <c:order val="1"/>
          <c:tx>
            <c:strRef>
              <c:f>Sheet1!$C$1</c:f>
              <c:strCache>
                <c:ptCount val="1"/>
                <c:pt idx="0">
                  <c:v>Word Error Rate</c:v>
                </c:pt>
              </c:strCache>
            </c:strRef>
          </c:tx>
          <c:cat>
            <c:strRef>
              <c:f>Sheet1!$A$2:$A$7</c:f>
              <c:strCache>
                <c:ptCount val="6"/>
                <c:pt idx="0">
                  <c:v>GMM</c:v>
                </c:pt>
                <c:pt idx="1">
                  <c:v>36M ±10</c:v>
                </c:pt>
                <c:pt idx="2">
                  <c:v>100M ±10</c:v>
                </c:pt>
                <c:pt idx="3">
                  <c:v>200M ±10</c:v>
                </c:pt>
                <c:pt idx="4">
                  <c:v>100M ±20</c:v>
                </c:pt>
                <c:pt idx="5">
                  <c:v>200M ±20</c:v>
                </c:pt>
              </c:strCache>
            </c:strRef>
          </c:cat>
          <c:val>
            <c:numRef>
              <c:f>Sheet1!$C$2:$C$7</c:f>
              <c:numCache>
                <c:formatCode>General</c:formatCode>
                <c:ptCount val="6"/>
                <c:pt idx="0">
                  <c:v>21.7</c:v>
                </c:pt>
                <c:pt idx="1">
                  <c:v>15.1</c:v>
                </c:pt>
                <c:pt idx="2">
                  <c:v>14.5</c:v>
                </c:pt>
                <c:pt idx="3">
                  <c:v>15.0</c:v>
                </c:pt>
                <c:pt idx="4">
                  <c:v>14.9</c:v>
                </c:pt>
                <c:pt idx="5">
                  <c:v>15.4</c:v>
                </c:pt>
              </c:numCache>
            </c:numRef>
          </c:val>
          <c:smooth val="0"/>
          <c:extLst xmlns:c16r2="http://schemas.microsoft.com/office/drawing/2015/06/chart">
            <c:ext xmlns:c16="http://schemas.microsoft.com/office/drawing/2014/chart" uri="{C3380CC4-5D6E-409C-BE32-E72D297353CC}">
              <c16:uniqueId val="{00000001-2048-48F8-87C7-A2A21CCAF712}"/>
            </c:ext>
          </c:extLst>
        </c:ser>
        <c:dLbls>
          <c:showLegendKey val="0"/>
          <c:showVal val="0"/>
          <c:showCatName val="0"/>
          <c:showSerName val="0"/>
          <c:showPercent val="0"/>
          <c:showBubbleSize val="0"/>
        </c:dLbls>
        <c:marker val="1"/>
        <c:smooth val="0"/>
        <c:axId val="-1602178960"/>
        <c:axId val="-1602186032"/>
      </c:lineChart>
      <c:valAx>
        <c:axId val="-1602200656"/>
        <c:scaling>
          <c:orientation val="minMax"/>
        </c:scaling>
        <c:delete val="0"/>
        <c:axPos val="l"/>
        <c:title>
          <c:tx>
            <c:rich>
              <a:bodyPr rot="-5400000" vert="horz"/>
              <a:lstStyle/>
              <a:p>
                <a:pPr>
                  <a:defRPr/>
                </a:pPr>
                <a:r>
                  <a:rPr lang="en-US" dirty="0"/>
                  <a:t>Frame Error Rate</a:t>
                </a:r>
              </a:p>
              <a:p>
                <a:pPr>
                  <a:defRPr/>
                </a:pPr>
                <a:endParaRPr lang="en-US" dirty="0"/>
              </a:p>
            </c:rich>
          </c:tx>
          <c:layout/>
          <c:overlay val="0"/>
        </c:title>
        <c:numFmt formatCode="General" sourceLinked="1"/>
        <c:majorTickMark val="out"/>
        <c:minorTickMark val="none"/>
        <c:tickLblPos val="nextTo"/>
        <c:crossAx val="-1602193488"/>
        <c:crosses val="autoZero"/>
        <c:crossBetween val="between"/>
      </c:valAx>
      <c:catAx>
        <c:axId val="-1602193488"/>
        <c:scaling>
          <c:orientation val="minMax"/>
        </c:scaling>
        <c:delete val="0"/>
        <c:axPos val="b"/>
        <c:title>
          <c:tx>
            <c:rich>
              <a:bodyPr/>
              <a:lstStyle/>
              <a:p>
                <a:pPr>
                  <a:defRPr/>
                </a:pPr>
                <a:r>
                  <a:rPr lang="en-US" dirty="0"/>
                  <a:t>Model Size</a:t>
                </a:r>
              </a:p>
            </c:rich>
          </c:tx>
          <c:layout/>
          <c:overlay val="0"/>
        </c:title>
        <c:numFmt formatCode="General" sourceLinked="0"/>
        <c:majorTickMark val="out"/>
        <c:minorTickMark val="none"/>
        <c:tickLblPos val="nextTo"/>
        <c:crossAx val="-1602200656"/>
        <c:crosses val="autoZero"/>
        <c:auto val="1"/>
        <c:lblAlgn val="ctr"/>
        <c:lblOffset val="100"/>
        <c:noMultiLvlLbl val="0"/>
      </c:catAx>
      <c:valAx>
        <c:axId val="-1602186032"/>
        <c:scaling>
          <c:orientation val="minMax"/>
        </c:scaling>
        <c:delete val="0"/>
        <c:axPos val="r"/>
        <c:title>
          <c:tx>
            <c:rich>
              <a:bodyPr rot="-5400000" vert="horz"/>
              <a:lstStyle/>
              <a:p>
                <a:pPr>
                  <a:defRPr/>
                </a:pPr>
                <a:r>
                  <a:rPr lang="en-US" dirty="0"/>
                  <a:t>Word Error Rate</a:t>
                </a:r>
              </a:p>
            </c:rich>
          </c:tx>
          <c:layout/>
          <c:overlay val="0"/>
        </c:title>
        <c:numFmt formatCode="General" sourceLinked="1"/>
        <c:majorTickMark val="out"/>
        <c:minorTickMark val="none"/>
        <c:tickLblPos val="nextTo"/>
        <c:crossAx val="-1602178960"/>
        <c:crosses val="max"/>
        <c:crossBetween val="between"/>
      </c:valAx>
      <c:catAx>
        <c:axId val="-1602178960"/>
        <c:scaling>
          <c:orientation val="minMax"/>
        </c:scaling>
        <c:delete val="1"/>
        <c:axPos val="b"/>
        <c:numFmt formatCode="General" sourceLinked="1"/>
        <c:majorTickMark val="out"/>
        <c:minorTickMark val="none"/>
        <c:tickLblPos val="nextTo"/>
        <c:crossAx val="-1602186032"/>
        <c:crosses val="autoZero"/>
        <c:auto val="1"/>
        <c:lblAlgn val="ctr"/>
        <c:lblOffset val="100"/>
        <c:noMultiLvlLbl val="0"/>
      </c:catAx>
    </c:plotArea>
    <c:legend>
      <c:legendPos val="r"/>
      <c:layout>
        <c:manualLayout>
          <c:xMode val="edge"/>
          <c:yMode val="edge"/>
          <c:x val="0.616037948381452"/>
          <c:y val="0.027578314074377"/>
          <c:w val="0.215451771653543"/>
          <c:h val="0.120152367317722"/>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992373140857393"/>
          <c:y val="0.0237824249241572"/>
          <c:w val="0.792563320209974"/>
          <c:h val="0.845616286600539"/>
        </c:manualLayout>
      </c:layout>
      <c:barChart>
        <c:barDir val="col"/>
        <c:grouping val="clustered"/>
        <c:varyColors val="0"/>
        <c:ser>
          <c:idx val="0"/>
          <c:order val="0"/>
          <c:tx>
            <c:strRef>
              <c:f>Sheet1!$B$1</c:f>
              <c:strCache>
                <c:ptCount val="1"/>
                <c:pt idx="0">
                  <c:v>Standard</c:v>
                </c:pt>
              </c:strCache>
            </c:strRef>
          </c:tx>
          <c:invertIfNegative val="0"/>
          <c:cat>
            <c:strRef>
              <c:f>Sheet1!$A$2:$A$5</c:f>
              <c:strCache>
                <c:ptCount val="4"/>
                <c:pt idx="0">
                  <c:v>GMM</c:v>
                </c:pt>
                <c:pt idx="1">
                  <c:v>36M ±10</c:v>
                </c:pt>
                <c:pt idx="2">
                  <c:v>100M ±10</c:v>
                </c:pt>
                <c:pt idx="3">
                  <c:v>200M ±10</c:v>
                </c:pt>
              </c:strCache>
            </c:strRef>
          </c:cat>
          <c:val>
            <c:numRef>
              <c:f>Sheet1!$B$2:$B$5</c:f>
              <c:numCache>
                <c:formatCode>General</c:formatCode>
                <c:ptCount val="4"/>
                <c:pt idx="0">
                  <c:v>21.7</c:v>
                </c:pt>
                <c:pt idx="1">
                  <c:v>15.1</c:v>
                </c:pt>
                <c:pt idx="2">
                  <c:v>14.5</c:v>
                </c:pt>
                <c:pt idx="3">
                  <c:v>15.0</c:v>
                </c:pt>
              </c:numCache>
            </c:numRef>
          </c:val>
          <c:extLst xmlns:c16r2="http://schemas.microsoft.com/office/drawing/2015/06/chart">
            <c:ext xmlns:c16="http://schemas.microsoft.com/office/drawing/2014/chart" uri="{C3380CC4-5D6E-409C-BE32-E72D297353CC}">
              <c16:uniqueId val="{00000000-D6D4-40B1-80E3-FE41BD8162FF}"/>
            </c:ext>
          </c:extLst>
        </c:ser>
        <c:ser>
          <c:idx val="1"/>
          <c:order val="1"/>
          <c:tx>
            <c:strRef>
              <c:f>Sheet1!$C$1</c:f>
              <c:strCache>
                <c:ptCount val="1"/>
                <c:pt idx="0">
                  <c:v>Dropout</c:v>
                </c:pt>
              </c:strCache>
            </c:strRef>
          </c:tx>
          <c:invertIfNegative val="0"/>
          <c:cat>
            <c:strRef>
              <c:f>Sheet1!$A$2:$A$5</c:f>
              <c:strCache>
                <c:ptCount val="4"/>
                <c:pt idx="0">
                  <c:v>GMM</c:v>
                </c:pt>
                <c:pt idx="1">
                  <c:v>36M ±10</c:v>
                </c:pt>
                <c:pt idx="2">
                  <c:v>100M ±10</c:v>
                </c:pt>
                <c:pt idx="3">
                  <c:v>200M ±10</c:v>
                </c:pt>
              </c:strCache>
            </c:strRef>
          </c:cat>
          <c:val>
            <c:numRef>
              <c:f>Sheet1!$C$2:$C$5</c:f>
              <c:numCache>
                <c:formatCode>General</c:formatCode>
                <c:ptCount val="4"/>
                <c:pt idx="1">
                  <c:v>14.7</c:v>
                </c:pt>
                <c:pt idx="2">
                  <c:v>14.6</c:v>
                </c:pt>
                <c:pt idx="3">
                  <c:v>14.9</c:v>
                </c:pt>
              </c:numCache>
            </c:numRef>
          </c:val>
          <c:extLst xmlns:c16r2="http://schemas.microsoft.com/office/drawing/2015/06/chart">
            <c:ext xmlns:c16="http://schemas.microsoft.com/office/drawing/2014/chart" uri="{C3380CC4-5D6E-409C-BE32-E72D297353CC}">
              <c16:uniqueId val="{00000001-D6D4-40B1-80E3-FE41BD8162FF}"/>
            </c:ext>
          </c:extLst>
        </c:ser>
        <c:dLbls>
          <c:showLegendKey val="0"/>
          <c:showVal val="0"/>
          <c:showCatName val="0"/>
          <c:showSerName val="0"/>
          <c:showPercent val="0"/>
          <c:showBubbleSize val="0"/>
        </c:dLbls>
        <c:gapWidth val="150"/>
        <c:axId val="-1601952448"/>
        <c:axId val="-1601959760"/>
      </c:barChart>
      <c:valAx>
        <c:axId val="-1601959760"/>
        <c:scaling>
          <c:orientation val="minMax"/>
        </c:scaling>
        <c:delete val="0"/>
        <c:axPos val="l"/>
        <c:title>
          <c:tx>
            <c:rich>
              <a:bodyPr rot="-5400000" vert="horz"/>
              <a:lstStyle/>
              <a:p>
                <a:pPr>
                  <a:defRPr/>
                </a:pPr>
                <a:r>
                  <a:rPr lang="en-US" dirty="0"/>
                  <a:t>Word Error Rate</a:t>
                </a:r>
              </a:p>
              <a:p>
                <a:pPr>
                  <a:defRPr/>
                </a:pPr>
                <a:endParaRPr lang="en-US" dirty="0"/>
              </a:p>
            </c:rich>
          </c:tx>
          <c:layout/>
          <c:overlay val="0"/>
        </c:title>
        <c:numFmt formatCode="General" sourceLinked="1"/>
        <c:majorTickMark val="out"/>
        <c:minorTickMark val="none"/>
        <c:tickLblPos val="nextTo"/>
        <c:crossAx val="-1601952448"/>
        <c:crosses val="autoZero"/>
        <c:crossBetween val="between"/>
      </c:valAx>
      <c:catAx>
        <c:axId val="-1601952448"/>
        <c:scaling>
          <c:orientation val="minMax"/>
        </c:scaling>
        <c:delete val="0"/>
        <c:axPos val="b"/>
        <c:title>
          <c:tx>
            <c:rich>
              <a:bodyPr/>
              <a:lstStyle/>
              <a:p>
                <a:pPr>
                  <a:defRPr/>
                </a:pPr>
                <a:r>
                  <a:rPr lang="en-US" dirty="0"/>
                  <a:t>Model Size</a:t>
                </a:r>
              </a:p>
            </c:rich>
          </c:tx>
          <c:layout/>
          <c:overlay val="0"/>
        </c:title>
        <c:numFmt formatCode="General" sourceLinked="0"/>
        <c:majorTickMark val="out"/>
        <c:minorTickMark val="none"/>
        <c:tickLblPos val="nextTo"/>
        <c:crossAx val="-1601959760"/>
        <c:crosses val="autoZero"/>
        <c:auto val="1"/>
        <c:lblAlgn val="ctr"/>
        <c:lblOffset val="100"/>
        <c:noMultiLvlLbl val="0"/>
      </c:catAx>
    </c:plotArea>
    <c:legend>
      <c:legendPos val="r"/>
      <c:layout>
        <c:manualLayout>
          <c:xMode val="edge"/>
          <c:yMode val="edge"/>
          <c:x val="0.616037948381452"/>
          <c:y val="0.027578314074377"/>
          <c:w val="0.215451771653543"/>
          <c:h val="0.120152367317722"/>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992373140857393"/>
          <c:y val="0.0237824249241572"/>
          <c:w val="0.792563320209974"/>
          <c:h val="0.845616286600539"/>
        </c:manualLayout>
      </c:layout>
      <c:barChart>
        <c:barDir val="col"/>
        <c:grouping val="clustered"/>
        <c:varyColors val="0"/>
        <c:ser>
          <c:idx val="0"/>
          <c:order val="0"/>
          <c:tx>
            <c:strRef>
              <c:f>Sheet1!$B$1</c:f>
              <c:strCache>
                <c:ptCount val="1"/>
                <c:pt idx="0">
                  <c:v>Frame Error Rate</c:v>
                </c:pt>
              </c:strCache>
            </c:strRef>
          </c:tx>
          <c:invertIfNegative val="0"/>
          <c:cat>
            <c:strRef>
              <c:f>Sheet1!$A$2:$A$6</c:f>
              <c:strCache>
                <c:ptCount val="5"/>
                <c:pt idx="0">
                  <c:v>GMM</c:v>
                </c:pt>
                <c:pt idx="1">
                  <c:v>36M</c:v>
                </c:pt>
                <c:pt idx="2">
                  <c:v>100M</c:v>
                </c:pt>
                <c:pt idx="3">
                  <c:v>200M</c:v>
                </c:pt>
                <c:pt idx="4">
                  <c:v>400M</c:v>
                </c:pt>
              </c:strCache>
            </c:strRef>
          </c:cat>
          <c:val>
            <c:numRef>
              <c:f>Sheet1!$B$2:$B$6</c:f>
              <c:numCache>
                <c:formatCode>General</c:formatCode>
                <c:ptCount val="5"/>
                <c:pt idx="1">
                  <c:v>44.7</c:v>
                </c:pt>
                <c:pt idx="2">
                  <c:v>43.4</c:v>
                </c:pt>
                <c:pt idx="3">
                  <c:v>42.7</c:v>
                </c:pt>
                <c:pt idx="4">
                  <c:v>42.3</c:v>
                </c:pt>
              </c:numCache>
            </c:numRef>
          </c:val>
          <c:extLst xmlns:c16r2="http://schemas.microsoft.com/office/drawing/2015/06/chart">
            <c:ext xmlns:c16="http://schemas.microsoft.com/office/drawing/2014/chart" uri="{C3380CC4-5D6E-409C-BE32-E72D297353CC}">
              <c16:uniqueId val="{00000000-D042-4C43-BD4E-05F66041B01D}"/>
            </c:ext>
          </c:extLst>
        </c:ser>
        <c:dLbls>
          <c:showLegendKey val="0"/>
          <c:showVal val="0"/>
          <c:showCatName val="0"/>
          <c:showSerName val="0"/>
          <c:showPercent val="0"/>
          <c:showBubbleSize val="0"/>
        </c:dLbls>
        <c:gapWidth val="150"/>
        <c:axId val="-1605311984"/>
        <c:axId val="-1605299856"/>
      </c:barChart>
      <c:lineChart>
        <c:grouping val="standard"/>
        <c:varyColors val="0"/>
        <c:ser>
          <c:idx val="1"/>
          <c:order val="1"/>
          <c:tx>
            <c:strRef>
              <c:f>Sheet1!$C$1</c:f>
              <c:strCache>
                <c:ptCount val="1"/>
                <c:pt idx="0">
                  <c:v>Word Error Rate</c:v>
                </c:pt>
              </c:strCache>
            </c:strRef>
          </c:tx>
          <c:cat>
            <c:strRef>
              <c:f>Sheet1!$A$2:$A$6</c:f>
              <c:strCache>
                <c:ptCount val="5"/>
                <c:pt idx="0">
                  <c:v>GMM</c:v>
                </c:pt>
                <c:pt idx="1">
                  <c:v>36M</c:v>
                </c:pt>
                <c:pt idx="2">
                  <c:v>100M</c:v>
                </c:pt>
                <c:pt idx="3">
                  <c:v>200M</c:v>
                </c:pt>
                <c:pt idx="4">
                  <c:v>400M</c:v>
                </c:pt>
              </c:strCache>
            </c:strRef>
          </c:cat>
          <c:val>
            <c:numRef>
              <c:f>Sheet1!$C$2:$C$6</c:f>
              <c:numCache>
                <c:formatCode>General</c:formatCode>
                <c:ptCount val="5"/>
              </c:numCache>
            </c:numRef>
          </c:val>
          <c:smooth val="0"/>
          <c:extLst xmlns:c16r2="http://schemas.microsoft.com/office/drawing/2015/06/chart">
            <c:ext xmlns:c16="http://schemas.microsoft.com/office/drawing/2014/chart" uri="{C3380CC4-5D6E-409C-BE32-E72D297353CC}">
              <c16:uniqueId val="{00000001-D042-4C43-BD4E-05F66041B01D}"/>
            </c:ext>
          </c:extLst>
        </c:ser>
        <c:dLbls>
          <c:showLegendKey val="0"/>
          <c:showVal val="0"/>
          <c:showCatName val="0"/>
          <c:showSerName val="0"/>
          <c:showPercent val="0"/>
          <c:showBubbleSize val="0"/>
        </c:dLbls>
        <c:marker val="1"/>
        <c:smooth val="0"/>
        <c:axId val="-1605335120"/>
        <c:axId val="-1605319696"/>
      </c:lineChart>
      <c:valAx>
        <c:axId val="-1605299856"/>
        <c:scaling>
          <c:orientation val="minMax"/>
          <c:min val="20.0"/>
        </c:scaling>
        <c:delete val="0"/>
        <c:axPos val="l"/>
        <c:title>
          <c:tx>
            <c:rich>
              <a:bodyPr rot="-5400000" vert="horz"/>
              <a:lstStyle/>
              <a:p>
                <a:pPr>
                  <a:defRPr/>
                </a:pPr>
                <a:r>
                  <a:rPr lang="en-US" dirty="0"/>
                  <a:t>Frame Error Rate</a:t>
                </a:r>
              </a:p>
              <a:p>
                <a:pPr>
                  <a:defRPr/>
                </a:pPr>
                <a:endParaRPr lang="en-US" dirty="0"/>
              </a:p>
            </c:rich>
          </c:tx>
          <c:layout/>
          <c:overlay val="0"/>
        </c:title>
        <c:numFmt formatCode="General" sourceLinked="1"/>
        <c:majorTickMark val="out"/>
        <c:minorTickMark val="none"/>
        <c:tickLblPos val="nextTo"/>
        <c:crossAx val="-1605311984"/>
        <c:crosses val="autoZero"/>
        <c:crossBetween val="between"/>
      </c:valAx>
      <c:catAx>
        <c:axId val="-1605311984"/>
        <c:scaling>
          <c:orientation val="minMax"/>
        </c:scaling>
        <c:delete val="0"/>
        <c:axPos val="b"/>
        <c:title>
          <c:tx>
            <c:rich>
              <a:bodyPr/>
              <a:lstStyle/>
              <a:p>
                <a:pPr>
                  <a:defRPr/>
                </a:pPr>
                <a:r>
                  <a:rPr lang="en-US" dirty="0"/>
                  <a:t>Model Size</a:t>
                </a:r>
              </a:p>
            </c:rich>
          </c:tx>
          <c:layout/>
          <c:overlay val="0"/>
        </c:title>
        <c:numFmt formatCode="General" sourceLinked="0"/>
        <c:majorTickMark val="out"/>
        <c:minorTickMark val="none"/>
        <c:tickLblPos val="nextTo"/>
        <c:crossAx val="-1605299856"/>
        <c:crosses val="autoZero"/>
        <c:auto val="1"/>
        <c:lblAlgn val="ctr"/>
        <c:lblOffset val="100"/>
        <c:noMultiLvlLbl val="0"/>
      </c:catAx>
      <c:valAx>
        <c:axId val="-1605319696"/>
        <c:scaling>
          <c:orientation val="minMax"/>
          <c:min val="20.0"/>
        </c:scaling>
        <c:delete val="0"/>
        <c:axPos val="r"/>
        <c:title>
          <c:tx>
            <c:rich>
              <a:bodyPr rot="-5400000" vert="horz"/>
              <a:lstStyle/>
              <a:p>
                <a:pPr>
                  <a:defRPr/>
                </a:pPr>
                <a:r>
                  <a:rPr lang="en-US" dirty="0"/>
                  <a:t>RT-03 Word Error Rate</a:t>
                </a:r>
              </a:p>
            </c:rich>
          </c:tx>
          <c:layout/>
          <c:overlay val="0"/>
        </c:title>
        <c:numFmt formatCode="General" sourceLinked="1"/>
        <c:majorTickMark val="out"/>
        <c:minorTickMark val="none"/>
        <c:tickLblPos val="nextTo"/>
        <c:crossAx val="-1605335120"/>
        <c:crosses val="max"/>
        <c:crossBetween val="between"/>
      </c:valAx>
      <c:catAx>
        <c:axId val="-1605335120"/>
        <c:scaling>
          <c:orientation val="minMax"/>
        </c:scaling>
        <c:delete val="1"/>
        <c:axPos val="b"/>
        <c:numFmt formatCode="General" sourceLinked="1"/>
        <c:majorTickMark val="out"/>
        <c:minorTickMark val="none"/>
        <c:tickLblPos val="nextTo"/>
        <c:crossAx val="-1605319696"/>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image" Target="../media/image6.emf"/><Relationship Id="rId3" Type="http://schemas.openxmlformats.org/officeDocument/2006/relationships/image" Target="../media/image7.emf"/></Relationships>
</file>

<file path=ppt/drawings/drawing1.xml><?xml version="1.0" encoding="utf-8"?>
<c:userShapes xmlns:c="http://schemas.openxmlformats.org/drawingml/2006/chart">
  <cdr:relSizeAnchor xmlns:cdr="http://schemas.openxmlformats.org/drawingml/2006/chartDrawing">
    <cdr:from>
      <cdr:x>0.88333</cdr:x>
      <cdr:y>0</cdr:y>
    </cdr:from>
    <cdr:to>
      <cdr:x>0.95833</cdr:x>
      <cdr:y>0.88312</cdr:y>
    </cdr:to>
    <cdr:sp macro="" textlink="">
      <cdr:nvSpPr>
        <cdr:cNvPr id="2" name="Rectangle 1"/>
        <cdr:cNvSpPr/>
      </cdr:nvSpPr>
      <cdr:spPr>
        <a:xfrm xmlns:a="http://schemas.openxmlformats.org/drawingml/2006/main">
          <a:off x="8077200" y="0"/>
          <a:ext cx="685800" cy="5181600"/>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A2D692-B464-4233-8253-3A224ED0DB6D}" type="datetimeFigureOut">
              <a:rPr lang="en-US" smtClean="0"/>
              <a:t>4/24/17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F00C80-007A-471A-AB8E-32DE6A6EA3A6}" type="slidenum">
              <a:rPr lang="en-US" smtClean="0"/>
              <a:t>‹#›</a:t>
            </a:fld>
            <a:endParaRPr lang="en-US"/>
          </a:p>
        </p:txBody>
      </p:sp>
    </p:spTree>
    <p:extLst>
      <p:ext uri="{BB962C8B-B14F-4D97-AF65-F5344CB8AC3E}">
        <p14:creationId xmlns:p14="http://schemas.microsoft.com/office/powerpoint/2010/main" val="2695664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82DB9B85-B68A-EF48-B4BA-660863AA5D07}" type="slidenum">
              <a:rPr lang="en-US" sz="1200"/>
              <a:pPr eaLnBrk="1" hangingPunct="1"/>
              <a:t>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2698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correlation analysis and the training curves suggest that cross entropy may be a suitable loss function, and that we can think of this as a classic machine learning challenge of improving generalization</a:t>
            </a:r>
          </a:p>
        </p:txBody>
      </p:sp>
      <p:sp>
        <p:nvSpPr>
          <p:cNvPr id="4" name="Slide Number Placeholder 3"/>
          <p:cNvSpPr>
            <a:spLocks noGrp="1"/>
          </p:cNvSpPr>
          <p:nvPr>
            <p:ph type="sldNum" sz="quarter" idx="10"/>
          </p:nvPr>
        </p:nvSpPr>
        <p:spPr/>
        <p:txBody>
          <a:bodyPr/>
          <a:lstStyle/>
          <a:p>
            <a:fld id="{21F00C80-007A-471A-AB8E-32DE6A6EA3A6}" type="slidenum">
              <a:rPr lang="en-US" smtClean="0"/>
              <a:t>24</a:t>
            </a:fld>
            <a:endParaRPr lang="en-US"/>
          </a:p>
        </p:txBody>
      </p:sp>
    </p:spTree>
    <p:extLst>
      <p:ext uri="{BB962C8B-B14F-4D97-AF65-F5344CB8AC3E}">
        <p14:creationId xmlns:p14="http://schemas.microsoft.com/office/powerpoint/2010/main" val="80315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our initial plan was to do continuous asynchronous</a:t>
            </a:r>
            <a:r>
              <a:rPr lang="en-US" baseline="0" dirty="0"/>
              <a:t> realignment but it turns out that changing the labels significantly during training can lead to divergence or worse results.  It did seem better to realign earlier in training if you plan to continue optimizing the same DNN</a:t>
            </a:r>
            <a:endParaRPr lang="en-US" dirty="0"/>
          </a:p>
        </p:txBody>
      </p:sp>
      <p:sp>
        <p:nvSpPr>
          <p:cNvPr id="4" name="Slide Number Placeholder 3"/>
          <p:cNvSpPr>
            <a:spLocks noGrp="1"/>
          </p:cNvSpPr>
          <p:nvPr>
            <p:ph type="sldNum" sz="quarter" idx="10"/>
          </p:nvPr>
        </p:nvSpPr>
        <p:spPr/>
        <p:txBody>
          <a:bodyPr/>
          <a:lstStyle/>
          <a:p>
            <a:fld id="{21F00C80-007A-471A-AB8E-32DE6A6EA3A6}" type="slidenum">
              <a:rPr lang="en-US" smtClean="0"/>
              <a:t>25</a:t>
            </a:fld>
            <a:endParaRPr lang="en-US"/>
          </a:p>
        </p:txBody>
      </p:sp>
    </p:spTree>
    <p:extLst>
      <p:ext uri="{BB962C8B-B14F-4D97-AF65-F5344CB8AC3E}">
        <p14:creationId xmlns:p14="http://schemas.microsoft.com/office/powerpoint/2010/main" val="1226179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F00C80-007A-471A-AB8E-32DE6A6EA3A6}" type="slidenum">
              <a:rPr lang="en-US" smtClean="0"/>
              <a:t>30</a:t>
            </a:fld>
            <a:endParaRPr lang="en-US"/>
          </a:p>
        </p:txBody>
      </p:sp>
    </p:spTree>
    <p:extLst>
      <p:ext uri="{BB962C8B-B14F-4D97-AF65-F5344CB8AC3E}">
        <p14:creationId xmlns:p14="http://schemas.microsoft.com/office/powerpoint/2010/main" val="1666734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50hr broadcast news task</a:t>
            </a:r>
          </a:p>
        </p:txBody>
      </p:sp>
      <p:sp>
        <p:nvSpPr>
          <p:cNvPr id="4" name="Slide Number Placeholder 3"/>
          <p:cNvSpPr>
            <a:spLocks noGrp="1"/>
          </p:cNvSpPr>
          <p:nvPr>
            <p:ph type="sldNum" sz="quarter" idx="10"/>
          </p:nvPr>
        </p:nvSpPr>
        <p:spPr/>
        <p:txBody>
          <a:bodyPr/>
          <a:lstStyle/>
          <a:p>
            <a:fld id="{21F00C80-007A-471A-AB8E-32DE6A6EA3A6}" type="slidenum">
              <a:rPr lang="en-US" smtClean="0"/>
              <a:t>38</a:t>
            </a:fld>
            <a:endParaRPr lang="en-US"/>
          </a:p>
        </p:txBody>
      </p:sp>
    </p:spTree>
    <p:extLst>
      <p:ext uri="{BB962C8B-B14F-4D97-AF65-F5344CB8AC3E}">
        <p14:creationId xmlns:p14="http://schemas.microsoft.com/office/powerpoint/2010/main" val="612078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14010A-1A7C-4CD3-800F-FB5576AA6A88}" type="slidenum">
              <a:rPr lang="en-US" smtClean="0"/>
              <a:t>44</a:t>
            </a:fld>
            <a:endParaRPr lang="en-US"/>
          </a:p>
        </p:txBody>
      </p:sp>
    </p:spTree>
    <p:extLst>
      <p:ext uri="{BB962C8B-B14F-4D97-AF65-F5344CB8AC3E}">
        <p14:creationId xmlns:p14="http://schemas.microsoft.com/office/powerpoint/2010/main" val="283710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generative</a:t>
            </a:r>
            <a:r>
              <a:rPr lang="en-US" baseline="0" dirty="0"/>
              <a:t> model, meaning we need to understand all of how an HMM state ‘creates’ input features x</a:t>
            </a:r>
          </a:p>
          <a:p>
            <a:endParaRPr lang="en-US" baseline="0" dirty="0"/>
          </a:p>
        </p:txBody>
      </p:sp>
      <p:sp>
        <p:nvSpPr>
          <p:cNvPr id="4" name="Slide Number Placeholder 3"/>
          <p:cNvSpPr>
            <a:spLocks noGrp="1"/>
          </p:cNvSpPr>
          <p:nvPr>
            <p:ph type="sldNum" sz="quarter" idx="10"/>
          </p:nvPr>
        </p:nvSpPr>
        <p:spPr/>
        <p:txBody>
          <a:bodyPr/>
          <a:lstStyle/>
          <a:p>
            <a:fld id="{21F00C80-007A-471A-AB8E-32DE6A6EA3A6}" type="slidenum">
              <a:rPr lang="en-US" smtClean="0"/>
              <a:t>3</a:t>
            </a:fld>
            <a:endParaRPr lang="en-US"/>
          </a:p>
        </p:txBody>
      </p:sp>
    </p:spTree>
    <p:extLst>
      <p:ext uri="{BB962C8B-B14F-4D97-AF65-F5344CB8AC3E}">
        <p14:creationId xmlns:p14="http://schemas.microsoft.com/office/powerpoint/2010/main" val="633709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6902F937-91AF-4E42-9EC5-E0529937D2E0}" type="slidenum">
              <a:rPr lang="en-US" sz="1200"/>
              <a:pPr eaLnBrk="1" hangingPunct="1"/>
              <a:t>5</a:t>
            </a:fld>
            <a:endParaRPr lang="en-U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945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http://www.sciencedirect.com/science/article/pii/0010028586900150</a:t>
            </a:r>
          </a:p>
        </p:txBody>
      </p:sp>
      <p:sp>
        <p:nvSpPr>
          <p:cNvPr id="4" name="Slide Number Placeholder 3"/>
          <p:cNvSpPr>
            <a:spLocks noGrp="1"/>
          </p:cNvSpPr>
          <p:nvPr>
            <p:ph type="sldNum" sz="quarter" idx="10"/>
          </p:nvPr>
        </p:nvSpPr>
        <p:spPr/>
        <p:txBody>
          <a:bodyPr/>
          <a:lstStyle/>
          <a:p>
            <a:fld id="{21F00C80-007A-471A-AB8E-32DE6A6EA3A6}" type="slidenum">
              <a:rPr lang="en-US" smtClean="0"/>
              <a:t>8</a:t>
            </a:fld>
            <a:endParaRPr lang="en-US"/>
          </a:p>
        </p:txBody>
      </p:sp>
    </p:spTree>
    <p:extLst>
      <p:ext uri="{BB962C8B-B14F-4D97-AF65-F5344CB8AC3E}">
        <p14:creationId xmlns:p14="http://schemas.microsoft.com/office/powerpoint/2010/main" val="3193587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waited</a:t>
            </a:r>
            <a:r>
              <a:rPr lang="en-US" baseline="0" dirty="0"/>
              <a:t> 15 years, computers got faster and datasets got larger. Is that all there is to DNNs?</a:t>
            </a:r>
          </a:p>
          <a:p>
            <a:r>
              <a:rPr lang="en-US" baseline="0" dirty="0"/>
              <a:t>No, it turns out that success of DNNs also relies on advances to optimization techniques and in some cases network architecture choices. </a:t>
            </a:r>
          </a:p>
          <a:p>
            <a:r>
              <a:rPr lang="en-US" baseline="0" dirty="0"/>
              <a:t>We found that rectifiers were critical to easily producing a nearly SOTA hybrid system</a:t>
            </a:r>
            <a:endParaRPr lang="en-US" dirty="0"/>
          </a:p>
        </p:txBody>
      </p:sp>
      <p:sp>
        <p:nvSpPr>
          <p:cNvPr id="4" name="Slide Number Placeholder 3"/>
          <p:cNvSpPr>
            <a:spLocks noGrp="1"/>
          </p:cNvSpPr>
          <p:nvPr>
            <p:ph type="sldNum" sz="quarter" idx="10"/>
          </p:nvPr>
        </p:nvSpPr>
        <p:spPr/>
        <p:txBody>
          <a:bodyPr/>
          <a:lstStyle/>
          <a:p>
            <a:fld id="{21F00C80-007A-471A-AB8E-32DE6A6EA3A6}" type="slidenum">
              <a:rPr lang="en-US" smtClean="0"/>
              <a:t>14</a:t>
            </a:fld>
            <a:endParaRPr lang="en-US"/>
          </a:p>
        </p:txBody>
      </p:sp>
    </p:spTree>
    <p:extLst>
      <p:ext uri="{BB962C8B-B14F-4D97-AF65-F5344CB8AC3E}">
        <p14:creationId xmlns:p14="http://schemas.microsoft.com/office/powerpoint/2010/main" val="392969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pitchFamily="34" charset="0"/>
                <a:cs typeface="Calibri" pitchFamily="34" charset="0"/>
                <a:sym typeface="Symbol" pitchFamily="18" charset="2"/>
              </a:rPr>
              <a:t>Baseline GMM  </a:t>
            </a:r>
            <a:r>
              <a:rPr lang="en-US" dirty="0" err="1">
                <a:latin typeface="Calibri" pitchFamily="34" charset="0"/>
                <a:cs typeface="Calibri" pitchFamily="34" charset="0"/>
                <a:sym typeface="Symbol" pitchFamily="18" charset="2"/>
              </a:rPr>
              <a:t>triphone</a:t>
            </a:r>
            <a:r>
              <a:rPr lang="en-US" dirty="0">
                <a:latin typeface="Calibri" pitchFamily="34" charset="0"/>
                <a:cs typeface="Calibri" pitchFamily="34" charset="0"/>
                <a:sym typeface="Symbol" pitchFamily="18" charset="2"/>
              </a:rPr>
              <a:t> system contains 3,034 </a:t>
            </a:r>
            <a:r>
              <a:rPr lang="en-US" dirty="0" err="1">
                <a:latin typeface="Calibri" pitchFamily="34" charset="0"/>
                <a:cs typeface="Calibri" pitchFamily="34" charset="0"/>
                <a:sym typeface="Symbol" pitchFamily="18" charset="2"/>
              </a:rPr>
              <a:t>senones</a:t>
            </a:r>
            <a:r>
              <a:rPr lang="en-US" dirty="0">
                <a:latin typeface="Calibri" pitchFamily="34" charset="0"/>
                <a:cs typeface="Calibri" pitchFamily="34" charset="0"/>
                <a:sym typeface="Symbol" pitchFamily="18" charset="2"/>
              </a:rPr>
              <a:t>. Speaker-level CMVN  and </a:t>
            </a:r>
            <a:r>
              <a:rPr lang="en-US" dirty="0" err="1">
                <a:latin typeface="Calibri" pitchFamily="34" charset="0"/>
                <a:cs typeface="Calibri" pitchFamily="34" charset="0"/>
                <a:sym typeface="Symbol" pitchFamily="18" charset="2"/>
              </a:rPr>
              <a:t>fMLLR</a:t>
            </a:r>
            <a:r>
              <a:rPr lang="en-US" dirty="0">
                <a:latin typeface="Calibri" pitchFamily="34" charset="0"/>
                <a:cs typeface="Calibri" pitchFamily="34" charset="0"/>
                <a:sym typeface="Symbol" pitchFamily="18" charset="2"/>
              </a:rPr>
              <a:t> adaptation are applied to MFCC features . For DNNs, we use a context of +/- 3 frames and apply LDA to reduce features to 300 dimensions</a:t>
            </a:r>
          </a:p>
          <a:p>
            <a:endParaRPr lang="en-US" dirty="0"/>
          </a:p>
          <a:p>
            <a:pPr marL="0" indent="0">
              <a:buFont typeface="Arial" pitchFamily="34" charset="0"/>
              <a:buNone/>
              <a:defRPr/>
            </a:pPr>
            <a:r>
              <a:rPr lang="en-US" dirty="0">
                <a:latin typeface="Calibri" pitchFamily="34" charset="0"/>
                <a:cs typeface="Calibri" pitchFamily="34" charset="0"/>
                <a:sym typeface="Symbol" pitchFamily="18" charset="2"/>
              </a:rPr>
              <a:t>Each DNN hidden layer has 2048 hidden units. A 3 layer DNN thus has ~15.2 million parameters</a:t>
            </a:r>
          </a:p>
          <a:p>
            <a:pPr marL="0" indent="0">
              <a:buFont typeface="Arial" pitchFamily="34" charset="0"/>
              <a:buNone/>
              <a:defRPr/>
            </a:pPr>
            <a:endParaRPr lang="en-US" dirty="0">
              <a:latin typeface="Calibri" pitchFamily="34" charset="0"/>
              <a:cs typeface="Calibri" pitchFamily="34" charset="0"/>
              <a:sym typeface="Symbol" pitchFamily="18" charset="2"/>
            </a:endParaRPr>
          </a:p>
          <a:p>
            <a:pPr marL="0" indent="0">
              <a:buFont typeface="Arial" pitchFamily="34" charset="0"/>
              <a:buNone/>
              <a:defRPr/>
            </a:pPr>
            <a:r>
              <a:rPr lang="en-US" dirty="0">
                <a:latin typeface="Calibri" pitchFamily="34" charset="0"/>
                <a:cs typeface="Calibri" pitchFamily="34" charset="0"/>
                <a:sym typeface="Symbol" pitchFamily="18" charset="2"/>
              </a:rPr>
              <a:t>Relatively simple optimization setup. SGD with momentum without preconditioning or other tricks. No </a:t>
            </a:r>
            <a:r>
              <a:rPr lang="en-US" dirty="0" err="1">
                <a:latin typeface="Calibri" pitchFamily="34" charset="0"/>
                <a:cs typeface="Calibri" pitchFamily="34" charset="0"/>
                <a:sym typeface="Symbol" pitchFamily="18" charset="2"/>
              </a:rPr>
              <a:t>pretraining</a:t>
            </a:r>
            <a:endParaRPr lang="en-US" dirty="0">
              <a:latin typeface="Calibri" pitchFamily="34" charset="0"/>
              <a:cs typeface="Calibri" pitchFamily="34" charset="0"/>
              <a:sym typeface="Symbol" pitchFamily="18" charset="2"/>
            </a:endParaRPr>
          </a:p>
          <a:p>
            <a:endParaRPr lang="en-US" dirty="0"/>
          </a:p>
        </p:txBody>
      </p:sp>
      <p:sp>
        <p:nvSpPr>
          <p:cNvPr id="4" name="Slide Number Placeholder 3"/>
          <p:cNvSpPr>
            <a:spLocks noGrp="1"/>
          </p:cNvSpPr>
          <p:nvPr>
            <p:ph type="sldNum" sz="quarter" idx="10"/>
          </p:nvPr>
        </p:nvSpPr>
        <p:spPr/>
        <p:txBody>
          <a:bodyPr/>
          <a:lstStyle/>
          <a:p>
            <a:fld id="{21F00C80-007A-471A-AB8E-32DE6A6EA3A6}" type="slidenum">
              <a:rPr lang="en-US" smtClean="0"/>
              <a:t>15</a:t>
            </a:fld>
            <a:endParaRPr lang="en-US"/>
          </a:p>
        </p:txBody>
      </p:sp>
    </p:spTree>
    <p:extLst>
      <p:ext uri="{BB962C8B-B14F-4D97-AF65-F5344CB8AC3E}">
        <p14:creationId xmlns:p14="http://schemas.microsoft.com/office/powerpoint/2010/main" val="3536246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indent="-465887">
              <a:buFont typeface="Arial" pitchFamily="34" charset="0"/>
              <a:buChar char="•"/>
              <a:defRPr/>
            </a:pPr>
            <a:r>
              <a:rPr lang="en-US" dirty="0">
                <a:latin typeface="Calibri" pitchFamily="34" charset="0"/>
                <a:cs typeface="Calibri" pitchFamily="34" charset="0"/>
                <a:sym typeface="Symbol" pitchFamily="18" charset="2"/>
              </a:rPr>
              <a:t>Baseline GMM  </a:t>
            </a:r>
            <a:r>
              <a:rPr lang="en-US" dirty="0" err="1">
                <a:latin typeface="Calibri" pitchFamily="34" charset="0"/>
                <a:cs typeface="Calibri" pitchFamily="34" charset="0"/>
                <a:sym typeface="Symbol" pitchFamily="18" charset="2"/>
              </a:rPr>
              <a:t>triphone</a:t>
            </a:r>
            <a:r>
              <a:rPr lang="en-US" dirty="0">
                <a:latin typeface="Calibri" pitchFamily="34" charset="0"/>
                <a:cs typeface="Calibri" pitchFamily="34" charset="0"/>
                <a:sym typeface="Symbol" pitchFamily="18" charset="2"/>
              </a:rPr>
              <a:t> system contains 3,034 </a:t>
            </a:r>
            <a:r>
              <a:rPr lang="en-US" dirty="0" err="1">
                <a:latin typeface="Calibri" pitchFamily="34" charset="0"/>
                <a:cs typeface="Calibri" pitchFamily="34" charset="0"/>
                <a:sym typeface="Symbol" pitchFamily="18" charset="2"/>
              </a:rPr>
              <a:t>senones</a:t>
            </a:r>
            <a:r>
              <a:rPr lang="en-US" dirty="0">
                <a:latin typeface="Calibri" pitchFamily="34" charset="0"/>
                <a:cs typeface="Calibri" pitchFamily="34" charset="0"/>
                <a:sym typeface="Symbol" pitchFamily="18" charset="2"/>
              </a:rPr>
              <a:t>. Speaker-level CMVN  and </a:t>
            </a:r>
            <a:r>
              <a:rPr lang="en-US" dirty="0" err="1">
                <a:latin typeface="Calibri" pitchFamily="34" charset="0"/>
                <a:cs typeface="Calibri" pitchFamily="34" charset="0"/>
                <a:sym typeface="Symbol" pitchFamily="18" charset="2"/>
              </a:rPr>
              <a:t>fMLLR</a:t>
            </a:r>
            <a:r>
              <a:rPr lang="en-US" dirty="0">
                <a:latin typeface="Calibri" pitchFamily="34" charset="0"/>
                <a:cs typeface="Calibri" pitchFamily="34" charset="0"/>
                <a:sym typeface="Symbol" pitchFamily="18" charset="2"/>
              </a:rPr>
              <a:t> adaptation are applied to MFCC features . For DNNs, we use a context of +/- 3 frames and apply LDA to reduce features to 300 dimensions</a:t>
            </a:r>
          </a:p>
          <a:p>
            <a:pPr marL="465887" indent="-465887">
              <a:buFont typeface="Arial" pitchFamily="34" charset="0"/>
              <a:buChar char="•"/>
              <a:defRPr/>
            </a:pPr>
            <a:r>
              <a:rPr lang="en-US" dirty="0">
                <a:latin typeface="Calibri" pitchFamily="34" charset="0"/>
                <a:cs typeface="Calibri" pitchFamily="34" charset="0"/>
                <a:sym typeface="Symbol" pitchFamily="18" charset="2"/>
              </a:rPr>
              <a:t>Report frame-level cross entropy (</a:t>
            </a:r>
            <a:r>
              <a:rPr lang="en-US" dirty="0" err="1">
                <a:latin typeface="Calibri" pitchFamily="34" charset="0"/>
                <a:cs typeface="Calibri" pitchFamily="34" charset="0"/>
                <a:sym typeface="Symbol" pitchFamily="18" charset="2"/>
              </a:rPr>
              <a:t>CrossEnt</a:t>
            </a:r>
            <a:r>
              <a:rPr lang="en-US" dirty="0">
                <a:latin typeface="Calibri" pitchFamily="34" charset="0"/>
                <a:cs typeface="Calibri" pitchFamily="34" charset="0"/>
                <a:sym typeface="Symbol" pitchFamily="18" charset="2"/>
              </a:rPr>
              <a:t>) and class accuracy (</a:t>
            </a:r>
            <a:r>
              <a:rPr lang="en-US" dirty="0" err="1">
                <a:latin typeface="Calibri" pitchFamily="34" charset="0"/>
                <a:cs typeface="Calibri" pitchFamily="34" charset="0"/>
                <a:sym typeface="Symbol" pitchFamily="18" charset="2"/>
              </a:rPr>
              <a:t>Acc</a:t>
            </a:r>
            <a:r>
              <a:rPr lang="en-US" dirty="0">
                <a:latin typeface="Calibri" pitchFamily="34" charset="0"/>
                <a:cs typeface="Calibri" pitchFamily="34" charset="0"/>
                <a:sym typeface="Symbol" pitchFamily="18" charset="2"/>
              </a:rPr>
              <a:t>) on a separate development set</a:t>
            </a:r>
          </a:p>
          <a:p>
            <a:pPr marL="465887" indent="-465887">
              <a:buFont typeface="Arial" pitchFamily="34" charset="0"/>
              <a:buChar char="•"/>
              <a:defRPr/>
            </a:pPr>
            <a:r>
              <a:rPr lang="en-US" dirty="0">
                <a:latin typeface="Calibri" pitchFamily="34" charset="0"/>
                <a:cs typeface="Calibri" pitchFamily="34" charset="0"/>
                <a:sym typeface="Symbol" pitchFamily="18" charset="2"/>
              </a:rPr>
              <a:t>Evaluate word error rate (WER) using DNN </a:t>
            </a:r>
            <a:r>
              <a:rPr lang="en-US" dirty="0" err="1">
                <a:latin typeface="Calibri" pitchFamily="34" charset="0"/>
                <a:cs typeface="Calibri" pitchFamily="34" charset="0"/>
                <a:sym typeface="Symbol" pitchFamily="18" charset="2"/>
              </a:rPr>
              <a:t>senone</a:t>
            </a:r>
            <a:r>
              <a:rPr lang="en-US" dirty="0">
                <a:latin typeface="Calibri" pitchFamily="34" charset="0"/>
                <a:cs typeface="Calibri" pitchFamily="34" charset="0"/>
                <a:sym typeface="Symbol" pitchFamily="18" charset="2"/>
              </a:rPr>
              <a:t> likelihoods in a hybrid recognizer. The Eval2000 test set contains the switchboard and </a:t>
            </a:r>
            <a:r>
              <a:rPr lang="en-US" dirty="0" err="1">
                <a:latin typeface="Calibri" pitchFamily="34" charset="0"/>
                <a:cs typeface="Calibri" pitchFamily="34" charset="0"/>
                <a:sym typeface="Symbol" pitchFamily="18" charset="2"/>
              </a:rPr>
              <a:t>callhome</a:t>
            </a:r>
            <a:r>
              <a:rPr lang="en-US" dirty="0">
                <a:latin typeface="Calibri" pitchFamily="34" charset="0"/>
                <a:cs typeface="Calibri" pitchFamily="34" charset="0"/>
                <a:sym typeface="Symbol" pitchFamily="18" charset="2"/>
              </a:rPr>
              <a:t> subsets</a:t>
            </a:r>
          </a:p>
          <a:p>
            <a:pPr marL="465887" indent="-465887">
              <a:buFont typeface="Arial" pitchFamily="34" charset="0"/>
              <a:buChar char="•"/>
              <a:defRPr/>
            </a:pPr>
            <a:r>
              <a:rPr lang="en-US" dirty="0">
                <a:latin typeface="Calibri" pitchFamily="34" charset="0"/>
                <a:cs typeface="Calibri" pitchFamily="34" charset="0"/>
                <a:sym typeface="Symbol" pitchFamily="18" charset="2"/>
              </a:rPr>
              <a:t>Each DNN hidden layer has 2048 hidden units. A 3 layer DNN thus has ~15.2 million parameters</a:t>
            </a:r>
          </a:p>
          <a:p>
            <a:pPr marL="465887" indent="-465887">
              <a:buFont typeface="Arial" pitchFamily="34" charset="0"/>
              <a:buChar char="•"/>
              <a:defRPr/>
            </a:pPr>
            <a:r>
              <a:rPr lang="en-US" dirty="0">
                <a:latin typeface="Calibri" pitchFamily="34" charset="0"/>
                <a:cs typeface="Calibri" pitchFamily="34" charset="0"/>
                <a:sym typeface="Symbol" pitchFamily="18" charset="2"/>
              </a:rPr>
              <a:t>Relatively simple optimization setup. SGD with momentum without preconditioning or other tricks. No </a:t>
            </a:r>
            <a:r>
              <a:rPr lang="en-US" dirty="0" err="1">
                <a:latin typeface="Calibri" pitchFamily="34" charset="0"/>
                <a:cs typeface="Calibri" pitchFamily="34" charset="0"/>
                <a:sym typeface="Symbol" pitchFamily="18" charset="2"/>
              </a:rPr>
              <a:t>pretraining</a:t>
            </a:r>
            <a:endParaRPr lang="en-US" dirty="0">
              <a:latin typeface="Calibri" pitchFamily="34" charset="0"/>
              <a:cs typeface="Calibri" pitchFamily="34" charset="0"/>
              <a:sym typeface="Symbol" pitchFamily="18" charset="2"/>
            </a:endParaRPr>
          </a:p>
          <a:p>
            <a:pPr marL="465887" indent="-465887">
              <a:buFont typeface="Arial" pitchFamily="34" charset="0"/>
              <a:buChar char="•"/>
              <a:defRPr/>
            </a:pPr>
            <a:endParaRPr lang="en-US" dirty="0">
              <a:latin typeface="Calibri" pitchFamily="34" charset="0"/>
              <a:cs typeface="Calibri" pitchFamily="34" charset="0"/>
              <a:sym typeface="Symbol" pitchFamily="18" charset="2"/>
            </a:endParaRPr>
          </a:p>
          <a:p>
            <a:endParaRPr lang="en-US" dirty="0"/>
          </a:p>
        </p:txBody>
      </p:sp>
      <p:sp>
        <p:nvSpPr>
          <p:cNvPr id="4" name="Slide Number Placeholder 3"/>
          <p:cNvSpPr>
            <a:spLocks noGrp="1"/>
          </p:cNvSpPr>
          <p:nvPr>
            <p:ph type="sldNum" sz="quarter" idx="10"/>
          </p:nvPr>
        </p:nvSpPr>
        <p:spPr/>
        <p:txBody>
          <a:bodyPr/>
          <a:lstStyle/>
          <a:p>
            <a:fld id="{21F00C80-007A-471A-AB8E-32DE6A6EA3A6}" type="slidenum">
              <a:rPr lang="en-US" smtClean="0"/>
              <a:t>16</a:t>
            </a:fld>
            <a:endParaRPr lang="en-US"/>
          </a:p>
        </p:txBody>
      </p:sp>
    </p:spTree>
    <p:extLst>
      <p:ext uri="{BB962C8B-B14F-4D97-AF65-F5344CB8AC3E}">
        <p14:creationId xmlns:p14="http://schemas.microsoft.com/office/powerpoint/2010/main" val="2982924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for 0.7M </a:t>
            </a:r>
            <a:r>
              <a:rPr lang="en-US" dirty="0" err="1"/>
              <a:t>params</a:t>
            </a:r>
            <a:r>
              <a:rPr lang="en-US" dirty="0"/>
              <a:t>.</a:t>
            </a:r>
          </a:p>
          <a:p>
            <a:r>
              <a:rPr lang="en-US" dirty="0"/>
              <a:t>Modern LVCSR hybrid systems use ~36M </a:t>
            </a:r>
            <a:r>
              <a:rPr lang="en-US" dirty="0" err="1"/>
              <a:t>params</a:t>
            </a:r>
            <a:endParaRPr lang="en-US" dirty="0"/>
          </a:p>
          <a:p>
            <a:r>
              <a:rPr lang="en-US" dirty="0"/>
              <a:t>I’ll present results for 200M </a:t>
            </a:r>
            <a:r>
              <a:rPr lang="en-US" dirty="0" err="1"/>
              <a:t>params</a:t>
            </a:r>
            <a:r>
              <a:rPr lang="en-US" baseline="0" dirty="0"/>
              <a:t> and we are currently training models with 400M </a:t>
            </a:r>
            <a:r>
              <a:rPr lang="en-US" baseline="0" dirty="0" err="1"/>
              <a:t>params</a:t>
            </a:r>
            <a:endParaRPr lang="en-US" baseline="0" dirty="0"/>
          </a:p>
          <a:p>
            <a:endParaRPr lang="en-US" dirty="0"/>
          </a:p>
        </p:txBody>
      </p:sp>
      <p:sp>
        <p:nvSpPr>
          <p:cNvPr id="4" name="Slide Number Placeholder 3"/>
          <p:cNvSpPr>
            <a:spLocks noGrp="1"/>
          </p:cNvSpPr>
          <p:nvPr>
            <p:ph type="sldNum" sz="quarter" idx="10"/>
          </p:nvPr>
        </p:nvSpPr>
        <p:spPr/>
        <p:txBody>
          <a:bodyPr/>
          <a:lstStyle/>
          <a:p>
            <a:fld id="{21F00C80-007A-471A-AB8E-32DE6A6EA3A6}" type="slidenum">
              <a:rPr lang="en-US" smtClean="0"/>
              <a:t>17</a:t>
            </a:fld>
            <a:endParaRPr lang="en-US"/>
          </a:p>
        </p:txBody>
      </p:sp>
    </p:spTree>
    <p:extLst>
      <p:ext uri="{BB962C8B-B14F-4D97-AF65-F5344CB8AC3E}">
        <p14:creationId xmlns:p14="http://schemas.microsoft.com/office/powerpoint/2010/main" val="3362619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Comparing total number of parameters (in millions) of previous work versus our new experiments</a:t>
            </a:r>
          </a:p>
          <a:p>
            <a:endParaRPr lang="en-US" dirty="0"/>
          </a:p>
        </p:txBody>
      </p:sp>
      <p:sp>
        <p:nvSpPr>
          <p:cNvPr id="4" name="Slide Number Placeholder 3"/>
          <p:cNvSpPr>
            <a:spLocks noGrp="1"/>
          </p:cNvSpPr>
          <p:nvPr>
            <p:ph type="sldNum" sz="quarter" idx="10"/>
          </p:nvPr>
        </p:nvSpPr>
        <p:spPr/>
        <p:txBody>
          <a:bodyPr/>
          <a:lstStyle/>
          <a:p>
            <a:fld id="{21F00C80-007A-471A-AB8E-32DE6A6EA3A6}" type="slidenum">
              <a:rPr lang="en-US" smtClean="0"/>
              <a:t>19</a:t>
            </a:fld>
            <a:endParaRPr lang="en-US"/>
          </a:p>
        </p:txBody>
      </p:sp>
    </p:spTree>
    <p:extLst>
      <p:ext uri="{BB962C8B-B14F-4D97-AF65-F5344CB8AC3E}">
        <p14:creationId xmlns:p14="http://schemas.microsoft.com/office/powerpoint/2010/main" val="163644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
          </p:nvPr>
        </p:nvSpPr>
        <p:spPr>
          <a:xfrm>
            <a:off x="914400" y="1447800"/>
            <a:ext cx="77724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13"/>
          <p:cNvSpPr>
            <a:spLocks noGrp="1"/>
          </p:cNvSpPr>
          <p:nvPr>
            <p:ph type="dt" sz="half" idx="10"/>
          </p:nvPr>
        </p:nvSpPr>
        <p:spPr>
          <a:xfrm>
            <a:off x="6210300" y="6191249"/>
            <a:ext cx="2476500" cy="476251"/>
          </a:xfrm>
          <a:prstGeom prst="rect">
            <a:avLst/>
          </a:prstGeom>
        </p:spPr>
        <p:txBody>
          <a:bodyPr/>
          <a:lstStyle>
            <a:lvl1pPr>
              <a:defRPr/>
            </a:lvl1pPr>
          </a:lstStyle>
          <a:p>
            <a:fld id="{95B1F730-3220-4EF9-B766-91D2D2120C76}" type="datetimeFigureOut">
              <a:rPr lang="en-US" smtClean="0"/>
              <a:t>4/24/17</a:t>
            </a:fld>
            <a:endParaRPr lang="en-US"/>
          </a:p>
        </p:txBody>
      </p:sp>
      <p:sp>
        <p:nvSpPr>
          <p:cNvPr id="5" name="Footer Placeholder 2"/>
          <p:cNvSpPr>
            <a:spLocks noGrp="1"/>
          </p:cNvSpPr>
          <p:nvPr>
            <p:ph type="ftr" sz="quarter" idx="11"/>
          </p:nvPr>
        </p:nvSpPr>
        <p:spPr>
          <a:xfrm>
            <a:off x="914400" y="6172200"/>
            <a:ext cx="3962400" cy="457200"/>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70924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a:xfrm>
            <a:off x="6172200" y="6191249"/>
            <a:ext cx="2476500" cy="476251"/>
          </a:xfrm>
          <a:prstGeom prst="rect">
            <a:avLst/>
          </a:prstGeom>
        </p:spPr>
        <p:txBody>
          <a:bodyPr/>
          <a:lstStyle>
            <a:lvl1pPr>
              <a:defRPr/>
            </a:lvl1pPr>
          </a:lstStyle>
          <a:p>
            <a:fld id="{95B1F730-3220-4EF9-B766-91D2D2120C76}" type="datetimeFigureOut">
              <a:rPr lang="en-US" smtClean="0"/>
              <a:t>4/24/17</a:t>
            </a:fld>
            <a:endParaRPr lang="en-US"/>
          </a:p>
        </p:txBody>
      </p:sp>
      <p:sp>
        <p:nvSpPr>
          <p:cNvPr id="6" name="Footer Placeholder 2"/>
          <p:cNvSpPr>
            <a:spLocks noGrp="1"/>
          </p:cNvSpPr>
          <p:nvPr>
            <p:ph type="ftr" sz="quarter" idx="11"/>
          </p:nvPr>
        </p:nvSpPr>
        <p:spPr>
          <a:xfrm>
            <a:off x="914400" y="6172200"/>
            <a:ext cx="3962400" cy="457200"/>
          </a:xfrm>
          <a:prstGeom prst="rect">
            <a:avLst/>
          </a:prstGeom>
        </p:spPr>
        <p:txBody>
          <a:bodyPr/>
          <a:lstStyle>
            <a:lvl1pPr>
              <a:defRPr/>
            </a:lvl1pPr>
          </a:lstStyle>
          <a:p>
            <a:endParaRPr lang="en-US"/>
          </a:p>
        </p:txBody>
      </p:sp>
      <p:sp>
        <p:nvSpPr>
          <p:cNvPr id="7" name="Slide Number Placeholder 22"/>
          <p:cNvSpPr>
            <a:spLocks noGrp="1"/>
          </p:cNvSpPr>
          <p:nvPr>
            <p:ph type="sldNum" sz="quarter" idx="12"/>
          </p:nvPr>
        </p:nvSpPr>
        <p:spPr>
          <a:xfrm>
            <a:off x="146050" y="6210300"/>
            <a:ext cx="457200" cy="457200"/>
          </a:xfrm>
          <a:prstGeom prst="ellipse">
            <a:avLst/>
          </a:prstGeom>
        </p:spPr>
        <p:txBody>
          <a:bodyPr/>
          <a:lstStyle>
            <a:lvl1pPr>
              <a:defRPr/>
            </a:lvl1pPr>
          </a:lstStyle>
          <a:p>
            <a:fld id="{24EB9FCB-4B0A-43C3-923F-3933E4FF6B65}" type="slidenum">
              <a:rPr lang="en-US" smtClean="0"/>
              <a:t>‹#›</a:t>
            </a:fld>
            <a:endParaRPr lang="en-US"/>
          </a:p>
        </p:txBody>
      </p:sp>
    </p:spTree>
    <p:extLst>
      <p:ext uri="{BB962C8B-B14F-4D97-AF65-F5344CB8AC3E}">
        <p14:creationId xmlns:p14="http://schemas.microsoft.com/office/powerpoint/2010/main" val="153362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a:xfrm>
            <a:off x="6172200" y="6191249"/>
            <a:ext cx="2476500" cy="476251"/>
          </a:xfrm>
          <a:prstGeom prst="rect">
            <a:avLst/>
          </a:prstGeom>
        </p:spPr>
        <p:txBody>
          <a:bodyPr/>
          <a:lstStyle>
            <a:lvl1pPr>
              <a:defRPr/>
            </a:lvl1pPr>
          </a:lstStyle>
          <a:p>
            <a:fld id="{95B1F730-3220-4EF9-B766-91D2D2120C76}" type="datetimeFigureOut">
              <a:rPr lang="en-US" smtClean="0"/>
              <a:t>4/24/17</a:t>
            </a:fld>
            <a:endParaRPr lang="en-US"/>
          </a:p>
        </p:txBody>
      </p:sp>
      <p:sp>
        <p:nvSpPr>
          <p:cNvPr id="4" name="Footer Placeholder 2"/>
          <p:cNvSpPr>
            <a:spLocks noGrp="1"/>
          </p:cNvSpPr>
          <p:nvPr>
            <p:ph type="ftr" sz="quarter" idx="11"/>
          </p:nvPr>
        </p:nvSpPr>
        <p:spPr>
          <a:xfrm>
            <a:off x="914400" y="6172200"/>
            <a:ext cx="3962400" cy="457200"/>
          </a:xfrm>
          <a:prstGeom prst="rect">
            <a:avLst/>
          </a:prstGeom>
        </p:spPr>
        <p:txBody>
          <a:bodyPr/>
          <a:lstStyle>
            <a:lvl1pPr>
              <a:defRPr/>
            </a:lvl1pPr>
          </a:lstStyle>
          <a:p>
            <a:endParaRPr lang="en-US"/>
          </a:p>
        </p:txBody>
      </p:sp>
      <p:sp>
        <p:nvSpPr>
          <p:cNvPr id="5" name="Slide Number Placeholder 22"/>
          <p:cNvSpPr>
            <a:spLocks noGrp="1"/>
          </p:cNvSpPr>
          <p:nvPr>
            <p:ph type="sldNum" sz="quarter" idx="12"/>
          </p:nvPr>
        </p:nvSpPr>
        <p:spPr>
          <a:xfrm>
            <a:off x="146050" y="6210300"/>
            <a:ext cx="457200" cy="457200"/>
          </a:xfrm>
          <a:prstGeom prst="ellipse">
            <a:avLst/>
          </a:prstGeom>
        </p:spPr>
        <p:txBody>
          <a:bodyPr/>
          <a:lstStyle>
            <a:lvl1pPr>
              <a:defRPr/>
            </a:lvl1pPr>
          </a:lstStyle>
          <a:p>
            <a:fld id="{24EB9FCB-4B0A-43C3-923F-3933E4FF6B65}" type="slidenum">
              <a:rPr lang="en-US" smtClean="0"/>
              <a:t>‹#›</a:t>
            </a:fld>
            <a:endParaRPr lang="en-US"/>
          </a:p>
        </p:txBody>
      </p:sp>
    </p:spTree>
    <p:extLst>
      <p:ext uri="{BB962C8B-B14F-4D97-AF65-F5344CB8AC3E}">
        <p14:creationId xmlns:p14="http://schemas.microsoft.com/office/powerpoint/2010/main" val="1697236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6383" name="Rectangle 15"/>
          <p:cNvSpPr>
            <a:spLocks noGrp="1" noChangeArrowheads="1"/>
          </p:cNvSpPr>
          <p:nvPr>
            <p:ph type="ctrTitle"/>
          </p:nvPr>
        </p:nvSpPr>
        <p:spPr>
          <a:xfrm>
            <a:off x="685800" y="1752600"/>
            <a:ext cx="7772400" cy="1470025"/>
          </a:xfrm>
        </p:spPr>
        <p:txBody>
          <a:bodyPr/>
          <a:lstStyle>
            <a:lvl1pPr>
              <a:defRPr/>
            </a:lvl1pPr>
          </a:lstStyle>
          <a:p>
            <a:r>
              <a:rPr lang="en-US"/>
              <a:t>Click to edit Master title style</a:t>
            </a:r>
          </a:p>
        </p:txBody>
      </p:sp>
      <p:sp>
        <p:nvSpPr>
          <p:cNvPr id="186384" name="Rectangle 16"/>
          <p:cNvSpPr>
            <a:spLocks noGrp="1" noChangeArrowheads="1"/>
          </p:cNvSpPr>
          <p:nvPr>
            <p:ph type="subTitle" idx="1"/>
          </p:nvPr>
        </p:nvSpPr>
        <p:spPr>
          <a:xfrm>
            <a:off x="1371600" y="4114800"/>
            <a:ext cx="6400800" cy="1752600"/>
          </a:xfrm>
        </p:spPr>
        <p:txBody>
          <a:bodyPr/>
          <a:lstStyle>
            <a:lvl1pPr marL="0" indent="0" algn="ctr">
              <a:buFont typeface="Times" charset="0"/>
              <a:buNone/>
              <a:defRPr/>
            </a:lvl1pPr>
          </a:lstStyle>
          <a:p>
            <a:r>
              <a:rPr lang="en-US"/>
              <a:t>Click to edit Master subtitle style</a:t>
            </a:r>
          </a:p>
        </p:txBody>
      </p:sp>
    </p:spTree>
    <p:extLst>
      <p:ext uri="{BB962C8B-B14F-4D97-AF65-F5344CB8AC3E}">
        <p14:creationId xmlns:p14="http://schemas.microsoft.com/office/powerpoint/2010/main" val="3492296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152400"/>
            <a:ext cx="7924800" cy="5943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0"/>
          </p:nvPr>
        </p:nvSpPr>
        <p:spPr>
          <a:xfrm>
            <a:off x="304800" y="6400800"/>
            <a:ext cx="5181600" cy="457200"/>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5248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6553200"/>
            <a:ext cx="1219200" cy="304800"/>
          </a:xfrm>
          <a:prstGeom prst="rect">
            <a:avLst/>
          </a:prstGeom>
          <a:ln/>
        </p:spPr>
        <p:txBody>
          <a:bodyPr/>
          <a:lstStyle>
            <a:lvl1pPr>
              <a:defRPr/>
            </a:lvl1pPr>
          </a:lstStyle>
          <a:p>
            <a:fld id="{95B1F730-3220-4EF9-B766-91D2D2120C76}" type="datetimeFigureOut">
              <a:rPr lang="en-US" smtClean="0"/>
              <a:t>4/24/17</a:t>
            </a:fld>
            <a:endParaRPr lang="en-US"/>
          </a:p>
        </p:txBody>
      </p:sp>
      <p:sp>
        <p:nvSpPr>
          <p:cNvPr id="3" name="Rectangle 5"/>
          <p:cNvSpPr>
            <a:spLocks noGrp="1" noChangeArrowheads="1"/>
          </p:cNvSpPr>
          <p:nvPr>
            <p:ph type="ftr" sz="quarter" idx="11"/>
          </p:nvPr>
        </p:nvSpPr>
        <p:spPr>
          <a:xfrm>
            <a:off x="1219200" y="6553200"/>
            <a:ext cx="7467600" cy="304800"/>
          </a:xfrm>
          <a:prstGeom prst="rect">
            <a:avLst/>
          </a:prstGeom>
          <a:ln/>
        </p:spPr>
        <p:txBody>
          <a:bodyPr/>
          <a:lstStyle>
            <a:lvl1pPr>
              <a:defRPr/>
            </a:lvl1pPr>
          </a:lstStyle>
          <a:p>
            <a:endParaRPr lang="en-US"/>
          </a:p>
        </p:txBody>
      </p:sp>
      <p:sp>
        <p:nvSpPr>
          <p:cNvPr id="4" name="Rectangle 6"/>
          <p:cNvSpPr>
            <a:spLocks noGrp="1" noChangeArrowheads="1"/>
          </p:cNvSpPr>
          <p:nvPr>
            <p:ph type="sldNum" sz="quarter" idx="12"/>
          </p:nvPr>
        </p:nvSpPr>
        <p:spPr>
          <a:xfrm>
            <a:off x="8686800" y="6553200"/>
            <a:ext cx="457200" cy="304800"/>
          </a:xfrm>
          <a:prstGeom prst="rect">
            <a:avLst/>
          </a:prstGeom>
          <a:ln/>
        </p:spPr>
        <p:txBody>
          <a:bodyPr/>
          <a:lstStyle>
            <a:lvl1pPr>
              <a:defRPr/>
            </a:lvl1pPr>
          </a:lstStyle>
          <a:p>
            <a:fld id="{24EB9FCB-4B0A-43C3-923F-3933E4FF6B65}" type="slidenum">
              <a:rPr lang="en-US" smtClean="0"/>
              <a:t>‹#›</a:t>
            </a:fld>
            <a:endParaRPr lang="en-US"/>
          </a:p>
        </p:txBody>
      </p:sp>
    </p:spTree>
    <p:extLst>
      <p:ext uri="{BB962C8B-B14F-4D97-AF65-F5344CB8AC3E}">
        <p14:creationId xmlns:p14="http://schemas.microsoft.com/office/powerpoint/2010/main" val="29101697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28" name="Title Placeholder 21"/>
          <p:cNvSpPr>
            <a:spLocks noGrp="1"/>
          </p:cNvSpPr>
          <p:nvPr>
            <p:ph type="title"/>
          </p:nvPr>
        </p:nvSpPr>
        <p:spPr bwMode="auto">
          <a:xfrm>
            <a:off x="914400" y="274639"/>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6248400" y="6477000"/>
            <a:ext cx="289986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Stanford CS224S Spring 2017</a:t>
            </a:r>
          </a:p>
          <a:p>
            <a:endParaRPr lang="en-US" dirty="0"/>
          </a:p>
        </p:txBody>
      </p:sp>
    </p:spTree>
    <p:extLst>
      <p:ext uri="{BB962C8B-B14F-4D97-AF65-F5344CB8AC3E}">
        <p14:creationId xmlns:p14="http://schemas.microsoft.com/office/powerpoint/2010/main" val="42556352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rtl="0" eaLnBrk="1" fontAlgn="base" hangingPunct="1">
        <a:spcBef>
          <a:spcPct val="0"/>
        </a:spcBef>
        <a:spcAft>
          <a:spcPct val="0"/>
        </a:spcAft>
        <a:defRPr sz="4000" kern="1200">
          <a:solidFill>
            <a:schemeClr val="tx2"/>
          </a:solidFill>
          <a:latin typeface="+mj-lt"/>
          <a:ea typeface="ＭＳ Ｐゴシック" charset="-128"/>
          <a:cs typeface="ＭＳ Ｐゴシック" charset="-128"/>
        </a:defRPr>
      </a:lvl1pPr>
      <a:lvl2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2pPr>
      <a:lvl3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3pPr>
      <a:lvl4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4pPr>
      <a:lvl5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5pPr>
      <a:lvl6pPr marL="457200" algn="l" rtl="0" eaLnBrk="1" fontAlgn="base" hangingPunct="1">
        <a:spcBef>
          <a:spcPct val="0"/>
        </a:spcBef>
        <a:spcAft>
          <a:spcPct val="0"/>
        </a:spcAft>
        <a:defRPr sz="4000">
          <a:solidFill>
            <a:schemeClr val="tx2"/>
          </a:solidFill>
          <a:latin typeface="Franklin Gothic Book" pitchFamily="34" charset="0"/>
        </a:defRPr>
      </a:lvl6pPr>
      <a:lvl7pPr marL="914400" algn="l" rtl="0" eaLnBrk="1" fontAlgn="base" hangingPunct="1">
        <a:spcBef>
          <a:spcPct val="0"/>
        </a:spcBef>
        <a:spcAft>
          <a:spcPct val="0"/>
        </a:spcAft>
        <a:defRPr sz="4000">
          <a:solidFill>
            <a:schemeClr val="tx2"/>
          </a:solidFill>
          <a:latin typeface="Franklin Gothic Book" pitchFamily="34" charset="0"/>
        </a:defRPr>
      </a:lvl7pPr>
      <a:lvl8pPr marL="1371600" algn="l" rtl="0" eaLnBrk="1" fontAlgn="base" hangingPunct="1">
        <a:spcBef>
          <a:spcPct val="0"/>
        </a:spcBef>
        <a:spcAft>
          <a:spcPct val="0"/>
        </a:spcAft>
        <a:defRPr sz="4000">
          <a:solidFill>
            <a:schemeClr val="tx2"/>
          </a:solidFill>
          <a:latin typeface="Franklin Gothic Book" pitchFamily="34" charset="0"/>
        </a:defRPr>
      </a:lvl8pPr>
      <a:lvl9pPr marL="1828800" algn="l" rtl="0" eaLnBrk="1" fontAlgn="base" hangingPunct="1">
        <a:spcBef>
          <a:spcPct val="0"/>
        </a:spcBef>
        <a:spcAft>
          <a:spcPct val="0"/>
        </a:spcAft>
        <a:defRPr sz="4000">
          <a:solidFill>
            <a:schemeClr val="tx2"/>
          </a:solidFill>
          <a:latin typeface="Franklin Gothic Book" pitchFamily="34" charset="0"/>
        </a:defRPr>
      </a:lvl9pPr>
    </p:titleStyle>
    <p:bodyStyle>
      <a:lvl1pPr marL="273050" indent="-273050" algn="l" rtl="0" eaLnBrk="1" fontAlgn="base" hangingPunct="1">
        <a:spcBef>
          <a:spcPts val="575"/>
        </a:spcBef>
        <a:spcAft>
          <a:spcPct val="0"/>
        </a:spcAft>
        <a:buClr>
          <a:schemeClr val="accent1"/>
        </a:buClr>
        <a:buSzPct val="85000"/>
        <a:buFont typeface="Wingdings 2" charset="2"/>
        <a:buChar char=""/>
        <a:defRPr sz="2600" kern="1200">
          <a:solidFill>
            <a:schemeClr val="tx1"/>
          </a:solidFill>
          <a:latin typeface="Calibri"/>
          <a:ea typeface="ＭＳ Ｐゴシック" charset="-128"/>
          <a:cs typeface="Calibri"/>
        </a:defRPr>
      </a:lvl1pPr>
      <a:lvl2pPr marL="547688" indent="-228600" algn="l" rtl="0" eaLnBrk="1" fontAlgn="base" hangingPunct="1">
        <a:spcBef>
          <a:spcPts val="375"/>
        </a:spcBef>
        <a:spcAft>
          <a:spcPct val="0"/>
        </a:spcAft>
        <a:buClr>
          <a:schemeClr val="accent2"/>
        </a:buClr>
        <a:buSzPct val="85000"/>
        <a:buFont typeface="Wingdings 2" charset="2"/>
        <a:buChar char=""/>
        <a:defRPr sz="2400" kern="1200">
          <a:solidFill>
            <a:schemeClr val="tx1"/>
          </a:solidFill>
          <a:latin typeface="Calibri"/>
          <a:ea typeface="ＭＳ Ｐゴシック" charset="-128"/>
          <a:cs typeface="Calibri"/>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Calibri"/>
          <a:ea typeface="ＭＳ Ｐゴシック" charset="-128"/>
          <a:cs typeface="Calibri"/>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Calibri"/>
          <a:ea typeface="ＭＳ Ｐゴシック" charset="-128"/>
          <a:cs typeface="Calibri"/>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Calibri"/>
          <a:ea typeface="ＭＳ Ｐゴシック" charset="-128"/>
          <a:cs typeface="Calibri"/>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14.png"/><Relationship Id="rId6" Type="http://schemas.openxmlformats.org/officeDocument/2006/relationships/chart" Target="../charts/chart3.xml"/><Relationship Id="rId1" Type="http://schemas.openxmlformats.org/officeDocument/2006/relationships/tags" Target="../tags/tag3.xml"/><Relationship Id="rId2"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chart" Target="../charts/chart4.xml"/><Relationship Id="rId1" Type="http://schemas.openxmlformats.org/officeDocument/2006/relationships/tags" Target="../tags/tag5.x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hart" Target="../charts/char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1.xml"/><Relationship Id="rId3" Type="http://schemas.openxmlformats.org/officeDocument/2006/relationships/chart" Target="../charts/char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1.xml"/><Relationship Id="rId3"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1.xml"/><Relationship Id="rId3" Type="http://schemas.openxmlformats.org/officeDocument/2006/relationships/chart" Target="../charts/char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0.xml"/></Relationships>
</file>

<file path=ppt/slides/_rels/slide33.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1.xml"/><Relationship Id="rId3" Type="http://schemas.openxmlformats.org/officeDocument/2006/relationships/chart" Target="../charts/char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4.xml.rels><?xml version="1.0" encoding="UTF-8" standalone="yes"?>
<Relationships xmlns="http://schemas.openxmlformats.org/package/2006/relationships"><Relationship Id="rId20" Type="http://schemas.openxmlformats.org/officeDocument/2006/relationships/slideLayout" Target="../slideLayouts/slideLayout1.xml"/><Relationship Id="rId21" Type="http://schemas.openxmlformats.org/officeDocument/2006/relationships/notesSlide" Target="../notesSlides/notesSlide14.xml"/><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image" Target="../media/image39.png"/><Relationship Id="rId1" Type="http://schemas.openxmlformats.org/officeDocument/2006/relationships/tags" Target="../tags/tag12.xml"/><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30" Type="http://schemas.openxmlformats.org/officeDocument/2006/relationships/image" Target="../media/image40.png"/><Relationship Id="rId31" Type="http://schemas.openxmlformats.org/officeDocument/2006/relationships/image" Target="../media/image41.png"/><Relationship Id="rId32" Type="http://schemas.openxmlformats.org/officeDocument/2006/relationships/image" Target="../media/image42.png"/><Relationship Id="rId9" Type="http://schemas.openxmlformats.org/officeDocument/2006/relationships/tags" Target="../tags/tag20.xml"/><Relationship Id="rId6" Type="http://schemas.openxmlformats.org/officeDocument/2006/relationships/tags" Target="../tags/tag17.xml"/><Relationship Id="rId7" Type="http://schemas.openxmlformats.org/officeDocument/2006/relationships/tags" Target="../tags/tag18.xml"/><Relationship Id="rId8" Type="http://schemas.openxmlformats.org/officeDocument/2006/relationships/tags" Target="../tags/tag19.xml"/><Relationship Id="rId33" Type="http://schemas.openxmlformats.org/officeDocument/2006/relationships/image" Target="../media/image43.png"/><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png"/><Relationship Id="rId10" Type="http://schemas.openxmlformats.org/officeDocument/2006/relationships/tags" Target="../tags/tag21.xml"/><Relationship Id="rId11" Type="http://schemas.openxmlformats.org/officeDocument/2006/relationships/tags" Target="../tags/tag22.xml"/><Relationship Id="rId12" Type="http://schemas.openxmlformats.org/officeDocument/2006/relationships/tags" Target="../tags/tag23.xml"/><Relationship Id="rId13" Type="http://schemas.openxmlformats.org/officeDocument/2006/relationships/tags" Target="../tags/tag24.xml"/><Relationship Id="rId14" Type="http://schemas.openxmlformats.org/officeDocument/2006/relationships/tags" Target="../tags/tag25.xml"/><Relationship Id="rId15" Type="http://schemas.openxmlformats.org/officeDocument/2006/relationships/tags" Target="../tags/tag26.xml"/><Relationship Id="rId16" Type="http://schemas.openxmlformats.org/officeDocument/2006/relationships/tags" Target="../tags/tag27.xml"/><Relationship Id="rId17" Type="http://schemas.openxmlformats.org/officeDocument/2006/relationships/tags" Target="../tags/tag28.xml"/><Relationship Id="rId18" Type="http://schemas.openxmlformats.org/officeDocument/2006/relationships/tags" Target="../tags/tag29.xml"/><Relationship Id="rId19" Type="http://schemas.openxmlformats.org/officeDocument/2006/relationships/tags" Target="../tags/tag30.xml"/><Relationship Id="rId37"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402.1128" TargetMode="Externa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5.emf"/><Relationship Id="rId6" Type="http://schemas.openxmlformats.org/officeDocument/2006/relationships/oleObject" Target="../embeddings/oleObject2.bin"/><Relationship Id="rId7" Type="http://schemas.openxmlformats.org/officeDocument/2006/relationships/image" Target="../media/image6.emf"/><Relationship Id="rId8" Type="http://schemas.openxmlformats.org/officeDocument/2006/relationships/oleObject" Target="../embeddings/oleObject3.bin"/><Relationship Id="rId9" Type="http://schemas.openxmlformats.org/officeDocument/2006/relationships/image" Target="../media/image7.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2616200" y="762000"/>
            <a:ext cx="6553200" cy="1143000"/>
          </a:xfrm>
        </p:spPr>
        <p:txBody>
          <a:bodyPr/>
          <a:lstStyle/>
          <a:p>
            <a:r>
              <a:rPr lang="en-US" sz="3400" b="1" dirty="0">
                <a:solidFill>
                  <a:schemeClr val="tx1"/>
                </a:solidFill>
                <a:latin typeface="Franklin Gothic Book (Headings)"/>
                <a:cs typeface="Franklin Gothic Book (Headings)"/>
              </a:rPr>
              <a:t>CS 224S / LINGUIST 285</a:t>
            </a:r>
            <a:br>
              <a:rPr lang="en-US" sz="3400" b="1" dirty="0">
                <a:solidFill>
                  <a:schemeClr val="tx1"/>
                </a:solidFill>
                <a:latin typeface="Franklin Gothic Book (Headings)"/>
                <a:cs typeface="Franklin Gothic Book (Headings)"/>
              </a:rPr>
            </a:br>
            <a:r>
              <a:rPr lang="en-US" sz="3400" b="1" dirty="0">
                <a:solidFill>
                  <a:schemeClr val="tx1"/>
                </a:solidFill>
                <a:latin typeface="Franklin Gothic Book (Headings)"/>
                <a:cs typeface="Franklin Gothic Book (Headings)"/>
              </a:rPr>
              <a:t>Spoken Language Processing</a:t>
            </a:r>
          </a:p>
        </p:txBody>
      </p:sp>
      <p:sp>
        <p:nvSpPr>
          <p:cNvPr id="2" name="Subtitle 1"/>
          <p:cNvSpPr>
            <a:spLocks noGrp="1"/>
          </p:cNvSpPr>
          <p:nvPr>
            <p:ph type="subTitle" idx="1"/>
          </p:nvPr>
        </p:nvSpPr>
        <p:spPr>
          <a:xfrm>
            <a:off x="0" y="3048000"/>
            <a:ext cx="9144000" cy="3048000"/>
          </a:xfrm>
        </p:spPr>
        <p:txBody>
          <a:bodyPr>
            <a:normAutofit fontScale="62500" lnSpcReduction="20000"/>
          </a:bodyPr>
          <a:lstStyle/>
          <a:p>
            <a:r>
              <a:rPr lang="en-US" sz="5100" dirty="0">
                <a:solidFill>
                  <a:schemeClr val="accent1"/>
                </a:solidFill>
                <a:latin typeface="Calibri"/>
                <a:ea typeface="ＭＳ Ｐゴシック" charset="-128"/>
                <a:cs typeface="Calibri"/>
              </a:rPr>
              <a:t>Andrew Maas</a:t>
            </a:r>
          </a:p>
          <a:p>
            <a:r>
              <a:rPr lang="en-US" sz="5100" dirty="0">
                <a:solidFill>
                  <a:schemeClr val="accent1"/>
                </a:solidFill>
                <a:latin typeface="Calibri"/>
                <a:ea typeface="ＭＳ Ｐゴシック" charset="-128"/>
                <a:cs typeface="Calibri"/>
              </a:rPr>
              <a:t>Stanford University </a:t>
            </a:r>
          </a:p>
          <a:p>
            <a:r>
              <a:rPr lang="en-US" sz="5100" dirty="0">
                <a:solidFill>
                  <a:schemeClr val="accent1"/>
                </a:solidFill>
                <a:latin typeface="Calibri"/>
                <a:ea typeface="ＭＳ Ｐゴシック" charset="-128"/>
                <a:cs typeface="Calibri"/>
              </a:rPr>
              <a:t>Spring 2017</a:t>
            </a:r>
          </a:p>
          <a:p>
            <a:endParaRPr lang="en-US" sz="5800" dirty="0">
              <a:solidFill>
                <a:schemeClr val="accent1"/>
              </a:solidFill>
              <a:latin typeface="Calibri"/>
              <a:ea typeface="ＭＳ Ｐゴシック" charset="-128"/>
              <a:cs typeface="Calibri"/>
            </a:endParaRPr>
          </a:p>
          <a:p>
            <a:r>
              <a:rPr lang="en-US" sz="5800" b="1" dirty="0">
                <a:solidFill>
                  <a:schemeClr val="accent1">
                    <a:lumMod val="75000"/>
                  </a:schemeClr>
                </a:solidFill>
              </a:rPr>
              <a:t>Lecture 7: Neural network acoustic models in speech recognition</a:t>
            </a:r>
          </a:p>
          <a:p>
            <a:endParaRPr lang="en-US" sz="3600" dirty="0">
              <a:solidFill>
                <a:schemeClr val="accent1">
                  <a:lumMod val="75000"/>
                </a:schemeClr>
              </a:solidFill>
            </a:endParaRPr>
          </a:p>
        </p:txBody>
      </p:sp>
      <p:pic>
        <p:nvPicPr>
          <p:cNvPr id="3" name="Picture 2" descr="94022a.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457200"/>
            <a:ext cx="2205593" cy="1838934"/>
          </a:xfrm>
          <a:prstGeom prst="rect">
            <a:avLst/>
          </a:prstGeom>
        </p:spPr>
      </p:pic>
    </p:spTree>
    <p:extLst>
      <p:ext uri="{BB962C8B-B14F-4D97-AF65-F5344CB8AC3E}">
        <p14:creationId xmlns:p14="http://schemas.microsoft.com/office/powerpoint/2010/main" val="1419634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92161"/>
          </a:xfrm>
        </p:spPr>
        <p:txBody>
          <a:bodyPr>
            <a:normAutofit/>
          </a:bodyPr>
          <a:lstStyle/>
          <a:p>
            <a:r>
              <a:rPr lang="en-US" dirty="0"/>
              <a:t>Hybrid Systems now Dominate ASR</a:t>
            </a:r>
          </a:p>
        </p:txBody>
      </p:sp>
      <p:pic>
        <p:nvPicPr>
          <p:cNvPr id="4" name="Content Placeholder 3"/>
          <p:cNvPicPr>
            <a:picLocks noGrp="1" noChangeAspect="1"/>
          </p:cNvPicPr>
          <p:nvPr>
            <p:ph sz="quarter" idx="1"/>
          </p:nvPr>
        </p:nvPicPr>
        <p:blipFill>
          <a:blip r:embed="rId2"/>
          <a:stretch>
            <a:fillRect/>
          </a:stretch>
        </p:blipFill>
        <p:spPr>
          <a:xfrm>
            <a:off x="914400" y="2263346"/>
            <a:ext cx="7772400" cy="2940908"/>
          </a:xfrm>
        </p:spPr>
      </p:pic>
      <p:sp>
        <p:nvSpPr>
          <p:cNvPr id="5" name="TextBox 4"/>
          <p:cNvSpPr txBox="1"/>
          <p:nvPr/>
        </p:nvSpPr>
        <p:spPr>
          <a:xfrm>
            <a:off x="0" y="6400800"/>
            <a:ext cx="5918098" cy="369332"/>
          </a:xfrm>
          <a:prstGeom prst="rect">
            <a:avLst/>
          </a:prstGeom>
          <a:noFill/>
        </p:spPr>
        <p:txBody>
          <a:bodyPr wrap="square" rtlCol="0">
            <a:spAutoFit/>
          </a:bodyPr>
          <a:lstStyle/>
          <a:p>
            <a:r>
              <a:rPr lang="en-US" dirty="0"/>
              <a:t>Hinton et al. 2012.</a:t>
            </a:r>
          </a:p>
        </p:txBody>
      </p:sp>
    </p:spTree>
    <p:extLst>
      <p:ext uri="{BB962C8B-B14F-4D97-AF65-F5344CB8AC3E}">
        <p14:creationId xmlns:p14="http://schemas.microsoft.com/office/powerpoint/2010/main" val="121435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Different in Modern DNNs?</a:t>
            </a:r>
          </a:p>
        </p:txBody>
      </p:sp>
      <p:sp>
        <p:nvSpPr>
          <p:cNvPr id="3" name="Content Placeholder 2"/>
          <p:cNvSpPr>
            <a:spLocks noGrp="1"/>
          </p:cNvSpPr>
          <p:nvPr>
            <p:ph sz="quarter" idx="1"/>
          </p:nvPr>
        </p:nvSpPr>
        <p:spPr/>
        <p:txBody>
          <a:bodyPr/>
          <a:lstStyle/>
          <a:p>
            <a:r>
              <a:rPr lang="en-US" dirty="0"/>
              <a:t>Context-dependent HMM states </a:t>
            </a:r>
          </a:p>
          <a:p>
            <a:r>
              <a:rPr lang="en-US" dirty="0"/>
              <a:t>Deeper nets improve on single hidden layer nets </a:t>
            </a:r>
          </a:p>
          <a:p>
            <a:r>
              <a:rPr lang="en-US" dirty="0"/>
              <a:t>Hidden unit nonlinearity </a:t>
            </a:r>
          </a:p>
          <a:p>
            <a:r>
              <a:rPr lang="en-US" dirty="0"/>
              <a:t>Many more model parameters (scaling up)</a:t>
            </a:r>
            <a:endParaRPr lang="en-US" b="1" dirty="0"/>
          </a:p>
          <a:p>
            <a:r>
              <a:rPr lang="en-US" dirty="0"/>
              <a:t>Specific depth (e.g. 3 vs 7 hidden layers)</a:t>
            </a:r>
          </a:p>
          <a:p>
            <a:r>
              <a:rPr lang="en-US" dirty="0"/>
              <a:t>Fast computers = run many experiments</a:t>
            </a:r>
          </a:p>
          <a:p>
            <a:r>
              <a:rPr lang="en-US" dirty="0"/>
              <a:t>Architecture choices (easiest is replacing sigmoid)</a:t>
            </a:r>
          </a:p>
          <a:p>
            <a:r>
              <a:rPr lang="en-US" dirty="0"/>
              <a:t>Pre-training </a:t>
            </a:r>
            <a:r>
              <a:rPr lang="en-US" i="1" dirty="0"/>
              <a:t>does not matter</a:t>
            </a:r>
            <a:r>
              <a:rPr lang="en-US" dirty="0"/>
              <a:t>. Initially we thought this was the new trick that made things work</a:t>
            </a:r>
          </a:p>
        </p:txBody>
      </p:sp>
    </p:spTree>
    <p:extLst>
      <p:ext uri="{BB962C8B-B14F-4D97-AF65-F5344CB8AC3E}">
        <p14:creationId xmlns:p14="http://schemas.microsoft.com/office/powerpoint/2010/main" val="3010335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Modern Systems use </a:t>
            </a:r>
            <a:r>
              <a:rPr lang="en-US" b="1" dirty="0"/>
              <a:t>D</a:t>
            </a:r>
            <a:r>
              <a:rPr lang="en-US" dirty="0"/>
              <a:t>NNs and </a:t>
            </a:r>
            <a:r>
              <a:rPr lang="en-US" dirty="0" err="1"/>
              <a:t>Senones</a:t>
            </a:r>
            <a:endParaRPr lang="en-US" dirty="0"/>
          </a:p>
        </p:txBody>
      </p:sp>
      <p:graphicFrame>
        <p:nvGraphicFramePr>
          <p:cNvPr id="5" name="Chart 4"/>
          <p:cNvGraphicFramePr/>
          <p:nvPr>
            <p:extLst/>
          </p:nvPr>
        </p:nvGraphicFramePr>
        <p:xfrm>
          <a:off x="76200" y="1371600"/>
          <a:ext cx="3429000" cy="3937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nvPr>
        </p:nvGraphicFramePr>
        <p:xfrm>
          <a:off x="5029200" y="1447800"/>
          <a:ext cx="3733800" cy="38100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0" y="5486400"/>
            <a:ext cx="2971800" cy="307777"/>
          </a:xfrm>
          <a:prstGeom prst="rect">
            <a:avLst/>
          </a:prstGeom>
          <a:noFill/>
        </p:spPr>
        <p:txBody>
          <a:bodyPr wrap="square" rtlCol="0">
            <a:spAutoFit/>
          </a:bodyPr>
          <a:lstStyle/>
          <a:p>
            <a:r>
              <a:rPr lang="en-US" sz="1400" dirty="0"/>
              <a:t>(Dahl, Yu, Deng, &amp; </a:t>
            </a:r>
            <a:r>
              <a:rPr lang="en-US" sz="1400" dirty="0" err="1"/>
              <a:t>Acero</a:t>
            </a:r>
            <a:r>
              <a:rPr lang="en-US" sz="1400" dirty="0"/>
              <a:t>. 2011)</a:t>
            </a:r>
          </a:p>
        </p:txBody>
      </p:sp>
      <p:sp>
        <p:nvSpPr>
          <p:cNvPr id="8" name="TextBox 7"/>
          <p:cNvSpPr txBox="1"/>
          <p:nvPr/>
        </p:nvSpPr>
        <p:spPr>
          <a:xfrm>
            <a:off x="5638800" y="5486400"/>
            <a:ext cx="3328606" cy="307777"/>
          </a:xfrm>
          <a:prstGeom prst="rect">
            <a:avLst/>
          </a:prstGeom>
          <a:noFill/>
        </p:spPr>
        <p:txBody>
          <a:bodyPr wrap="square" rtlCol="0">
            <a:spAutoFit/>
          </a:bodyPr>
          <a:lstStyle/>
          <a:p>
            <a:r>
              <a:rPr lang="en-US" sz="1400" dirty="0"/>
              <a:t>(Yu, Seltzer, Li, Huang, &amp; </a:t>
            </a:r>
            <a:r>
              <a:rPr lang="en-US" sz="1400" dirty="0" err="1"/>
              <a:t>Seide</a:t>
            </a:r>
            <a:r>
              <a:rPr lang="en-US" sz="1400" dirty="0"/>
              <a:t>. 2013)</a:t>
            </a:r>
          </a:p>
        </p:txBody>
      </p:sp>
    </p:spTree>
    <p:custDataLst>
      <p:tags r:id="rId1"/>
    </p:custDataLst>
    <p:extLst>
      <p:ext uri="{BB962C8B-B14F-4D97-AF65-F5344CB8AC3E}">
        <p14:creationId xmlns:p14="http://schemas.microsoft.com/office/powerpoint/2010/main" val="3835198157"/>
      </p:ext>
    </p:extLst>
  </p:cSld>
  <p:clrMapOvr>
    <a:masterClrMapping/>
  </p:clrMapOvr>
  <mc:AlternateContent xmlns:mc="http://schemas.openxmlformats.org/markup-compatibility/2006" xmlns:p14="http://schemas.microsoft.com/office/powerpoint/2010/main">
    <mc:Choice Requires="p14">
      <p:transition spd="slow" p14:dur="2000" advTm="79968"/>
    </mc:Choice>
    <mc:Fallback xmlns="">
      <p:transition spd="slow" advTm="79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hidden layers</a:t>
            </a:r>
          </a:p>
        </p:txBody>
      </p:sp>
      <p:sp>
        <p:nvSpPr>
          <p:cNvPr id="6" name="Content Placeholder 5"/>
          <p:cNvSpPr txBox="1">
            <a:spLocks noGrp="1"/>
          </p:cNvSpPr>
          <p:nvPr>
            <p:ph sz="quarter" idx="1"/>
          </p:nvPr>
        </p:nvSpPr>
        <p:spPr>
          <a:prstGeom prst="rect">
            <a:avLst/>
          </a:prstGeom>
          <a:noFill/>
        </p:spPr>
        <p:txBody>
          <a:bodyPr wrap="square" rtlCol="0">
            <a:spAutoFit/>
          </a:bodyPr>
          <a:lstStyle/>
          <a:p>
            <a:r>
              <a:rPr lang="en-US" b="1" dirty="0"/>
              <a:t>Warning!</a:t>
            </a:r>
            <a:r>
              <a:rPr lang="en-US" dirty="0"/>
              <a:t> Depth can also act as a </a:t>
            </a:r>
            <a:r>
              <a:rPr lang="en-US" dirty="0" err="1"/>
              <a:t>regularizer</a:t>
            </a:r>
            <a:r>
              <a:rPr lang="en-US" dirty="0"/>
              <a:t> because it makes optimization more difficult. This is why you will sometimes see very deep networks perform well on TIMIT or other small tasks.</a:t>
            </a:r>
          </a:p>
        </p:txBody>
      </p:sp>
    </p:spTree>
    <p:extLst>
      <p:ext uri="{BB962C8B-B14F-4D97-AF65-F5344CB8AC3E}">
        <p14:creationId xmlns:p14="http://schemas.microsoft.com/office/powerpoint/2010/main" val="897667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Replacing Sigmoid Hidden Units</a:t>
            </a:r>
          </a:p>
        </p:txBody>
      </p:sp>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514600" y="4533997"/>
            <a:ext cx="6135624" cy="926263"/>
          </a:xfrm>
          <a:prstGeom prst="rect">
            <a:avLst/>
          </a:prstGeom>
          <a:solidFill>
            <a:schemeClr val="bg1"/>
          </a:solidFill>
        </p:spPr>
      </p:pic>
      <p:sp>
        <p:nvSpPr>
          <p:cNvPr id="8" name="TextBox 7"/>
          <p:cNvSpPr txBox="1"/>
          <p:nvPr/>
        </p:nvSpPr>
        <p:spPr>
          <a:xfrm>
            <a:off x="0" y="4812462"/>
            <a:ext cx="2438400" cy="369332"/>
          </a:xfrm>
          <a:prstGeom prst="rect">
            <a:avLst/>
          </a:prstGeom>
          <a:noFill/>
        </p:spPr>
        <p:txBody>
          <a:bodyPr wrap="square" rtlCol="0">
            <a:spAutoFit/>
          </a:bodyPr>
          <a:lstStyle/>
          <a:p>
            <a:r>
              <a:rPr lang="en-US" dirty="0"/>
              <a:t>Rectified Linear (</a:t>
            </a:r>
            <a:r>
              <a:rPr lang="en-US" dirty="0" err="1"/>
              <a:t>ReL</a:t>
            </a:r>
            <a:r>
              <a:rPr lang="en-US" dirty="0"/>
              <a:t>)</a:t>
            </a:r>
          </a:p>
        </p:txBody>
      </p:sp>
      <p:sp>
        <p:nvSpPr>
          <p:cNvPr id="9" name="TextBox 8"/>
          <p:cNvSpPr txBox="1"/>
          <p:nvPr/>
        </p:nvSpPr>
        <p:spPr>
          <a:xfrm>
            <a:off x="0" y="6488668"/>
            <a:ext cx="2952594" cy="369332"/>
          </a:xfrm>
          <a:prstGeom prst="rect">
            <a:avLst/>
          </a:prstGeom>
          <a:noFill/>
        </p:spPr>
        <p:txBody>
          <a:bodyPr wrap="square" rtlCol="0">
            <a:spAutoFit/>
          </a:bodyPr>
          <a:lstStyle/>
          <a:p>
            <a:r>
              <a:rPr lang="en-US" dirty="0"/>
              <a:t>(</a:t>
            </a:r>
            <a:r>
              <a:rPr lang="en-US" dirty="0" err="1"/>
              <a:t>Glorot</a:t>
            </a:r>
            <a:r>
              <a:rPr lang="en-US" dirty="0"/>
              <a:t> &amp; </a:t>
            </a:r>
            <a:r>
              <a:rPr lang="en-US" dirty="0" err="1"/>
              <a:t>Bengio</a:t>
            </a:r>
            <a:r>
              <a:rPr lang="en-US" dirty="0"/>
              <a:t>. 2011)</a:t>
            </a:r>
          </a:p>
        </p:txBody>
      </p:sp>
      <p:graphicFrame>
        <p:nvGraphicFramePr>
          <p:cNvPr id="3" name="Chart 2"/>
          <p:cNvGraphicFramePr/>
          <p:nvPr>
            <p:extLst/>
          </p:nvPr>
        </p:nvGraphicFramePr>
        <p:xfrm>
          <a:off x="1638300" y="685800"/>
          <a:ext cx="5867400" cy="3733800"/>
        </p:xfrm>
        <a:graphic>
          <a:graphicData uri="http://schemas.openxmlformats.org/drawingml/2006/chart">
            <c:chart xmlns:c="http://schemas.openxmlformats.org/drawingml/2006/chart" xmlns:r="http://schemas.openxmlformats.org/officeDocument/2006/relationships" r:id="rId6"/>
          </a:graphicData>
        </a:graphic>
      </p:graphicFrame>
    </p:spTree>
    <p:custDataLst>
      <p:tags r:id="rId1"/>
    </p:custDataLst>
    <p:extLst>
      <p:ext uri="{BB962C8B-B14F-4D97-AF65-F5344CB8AC3E}">
        <p14:creationId xmlns:p14="http://schemas.microsoft.com/office/powerpoint/2010/main" val="92730331"/>
      </p:ext>
    </p:extLst>
  </p:cSld>
  <p:clrMapOvr>
    <a:masterClrMapping/>
  </p:clrMapOvr>
  <mc:AlternateContent xmlns:mc="http://schemas.openxmlformats.org/markup-compatibility/2006" xmlns:p14="http://schemas.microsoft.com/office/powerpoint/2010/main">
    <mc:Choice Requires="p14">
      <p:transition spd="slow" p14:dur="2000" advTm="77859"/>
    </mc:Choice>
    <mc:Fallback xmlns="">
      <p:transition xmlns:p14="http://schemas.microsoft.com/office/powerpoint/2010/main" spd="slow" advTm="778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3" grpId="0">
        <p:bldSub>
          <a:bldChart bld="series"/>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37214866"/>
              </p:ext>
            </p:extLst>
          </p:nvPr>
        </p:nvGraphicFramePr>
        <p:xfrm>
          <a:off x="0" y="381000"/>
          <a:ext cx="9144000" cy="617220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914400" y="274639"/>
            <a:ext cx="7772400" cy="487361"/>
          </a:xfrm>
        </p:spPr>
        <p:txBody>
          <a:bodyPr>
            <a:normAutofit fontScale="90000"/>
          </a:bodyPr>
          <a:lstStyle/>
          <a:p>
            <a:r>
              <a:rPr lang="en-US" dirty="0"/>
              <a:t>Comparing Nonlinearities</a:t>
            </a:r>
          </a:p>
        </p:txBody>
      </p:sp>
      <p:cxnSp>
        <p:nvCxnSpPr>
          <p:cNvPr id="6" name="Straight Arrow Connector 5"/>
          <p:cNvCxnSpPr/>
          <p:nvPr/>
        </p:nvCxnSpPr>
        <p:spPr>
          <a:xfrm flipH="1">
            <a:off x="3048000" y="1371600"/>
            <a:ext cx="990600" cy="685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38600" y="1371600"/>
            <a:ext cx="914400" cy="685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0" y="6477000"/>
            <a:ext cx="5638800" cy="338554"/>
          </a:xfrm>
          <a:prstGeom prst="rect">
            <a:avLst/>
          </a:prstGeom>
          <a:noFill/>
        </p:spPr>
        <p:txBody>
          <a:bodyPr wrap="square" rtlCol="0">
            <a:spAutoFit/>
          </a:bodyPr>
          <a:lstStyle/>
          <a:p>
            <a:r>
              <a:rPr lang="en-US" sz="1600" dirty="0"/>
              <a:t>(Maas, Qi, </a:t>
            </a:r>
            <a:r>
              <a:rPr lang="en-US" sz="1600" dirty="0" err="1"/>
              <a:t>Xie</a:t>
            </a:r>
            <a:r>
              <a:rPr lang="en-US" sz="1600" dirty="0"/>
              <a:t>, </a:t>
            </a:r>
            <a:r>
              <a:rPr lang="en-US" sz="1600" dirty="0" err="1"/>
              <a:t>Hannun</a:t>
            </a:r>
            <a:r>
              <a:rPr lang="en-US" sz="1600" dirty="0"/>
              <a:t>, </a:t>
            </a:r>
            <a:r>
              <a:rPr lang="en-US" sz="1600" dirty="0" err="1"/>
              <a:t>Lengerich</a:t>
            </a:r>
            <a:r>
              <a:rPr lang="en-US" sz="1600" dirty="0"/>
              <a:t>, </a:t>
            </a:r>
            <a:r>
              <a:rPr lang="en-US" sz="1600" dirty="0" err="1"/>
              <a:t>Jurafsky</a:t>
            </a:r>
            <a:r>
              <a:rPr lang="en-US" sz="1600" dirty="0"/>
              <a:t>, &amp; Ng. </a:t>
            </a:r>
            <a:r>
              <a:rPr lang="en-US" dirty="0"/>
              <a:t>2017</a:t>
            </a:r>
            <a:r>
              <a:rPr lang="en-US" sz="1600" dirty="0"/>
              <a:t>)</a:t>
            </a:r>
          </a:p>
        </p:txBody>
      </p:sp>
    </p:spTree>
    <p:custDataLst>
      <p:tags r:id="rId1"/>
    </p:custDataLst>
    <p:extLst>
      <p:ext uri="{BB962C8B-B14F-4D97-AF65-F5344CB8AC3E}">
        <p14:creationId xmlns:p14="http://schemas.microsoft.com/office/powerpoint/2010/main" val="1823082608"/>
      </p:ext>
    </p:extLst>
  </p:cSld>
  <p:clrMapOvr>
    <a:masterClrMapping/>
  </p:clrMapOvr>
  <mc:AlternateContent xmlns:mc="http://schemas.openxmlformats.org/markup-compatibility/2006" xmlns:p14="http://schemas.microsoft.com/office/powerpoint/2010/main">
    <mc:Choice Requires="p14">
      <p:transition spd="slow" p14:dur="2000" advTm="148914"/>
    </mc:Choice>
    <mc:Fallback xmlns="">
      <p:transition xmlns:p14="http://schemas.microsoft.com/office/powerpoint/2010/main" spd="slow" advTm="148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chart seriesIdx="-4" categoryIdx="4" bldStep="category"/>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chart seriesIdx="-4" categoryIdx="5" bldStep="category"/>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860745"/>
          </a:xfrm>
        </p:spPr>
        <p:txBody>
          <a:bodyPr>
            <a:normAutofit/>
          </a:bodyPr>
          <a:lstStyle/>
          <a:p>
            <a:r>
              <a:rPr lang="en-US" dirty="0"/>
              <a:t>Rectifier DNNs on Switchboard</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1348773942"/>
              </p:ext>
            </p:extLst>
          </p:nvPr>
        </p:nvGraphicFramePr>
        <p:xfrm>
          <a:off x="914400" y="1147639"/>
          <a:ext cx="6324600" cy="429860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1371600">
                  <a:extLst>
                    <a:ext uri="{9D8B030D-6E8A-4147-A177-3AD203B41FA5}">
                      <a16:colId xmlns:a16="http://schemas.microsoft.com/office/drawing/2014/main" xmlns="" val="20001"/>
                    </a:ext>
                  </a:extLst>
                </a:gridCol>
                <a:gridCol w="1905000">
                  <a:extLst>
                    <a:ext uri="{9D8B030D-6E8A-4147-A177-3AD203B41FA5}">
                      <a16:colId xmlns:a16="http://schemas.microsoft.com/office/drawing/2014/main" xmlns="" val="20002"/>
                    </a:ext>
                  </a:extLst>
                </a:gridCol>
              </a:tblGrid>
              <a:tr h="457200">
                <a:tc>
                  <a:txBody>
                    <a:bodyPr/>
                    <a:lstStyle/>
                    <a:p>
                      <a:r>
                        <a:rPr lang="en-US" sz="1800" dirty="0">
                          <a:solidFill>
                            <a:schemeClr val="tx1"/>
                          </a:solidFill>
                        </a:rPr>
                        <a:t>Model</a:t>
                      </a:r>
                    </a:p>
                  </a:txBody>
                  <a:tcPr/>
                </a:tc>
                <a:tc>
                  <a:txBody>
                    <a:bodyPr/>
                    <a:lstStyle/>
                    <a:p>
                      <a:r>
                        <a:rPr lang="en-US" sz="1800" dirty="0" err="1">
                          <a:solidFill>
                            <a:schemeClr val="tx1"/>
                          </a:solidFill>
                        </a:rPr>
                        <a:t>Dev</a:t>
                      </a:r>
                      <a:r>
                        <a:rPr lang="en-US" sz="1800" dirty="0">
                          <a:solidFill>
                            <a:schemeClr val="tx1"/>
                          </a:solidFill>
                        </a:rPr>
                        <a:t> </a:t>
                      </a:r>
                      <a:r>
                        <a:rPr lang="en-US" sz="1800" dirty="0" err="1">
                          <a:solidFill>
                            <a:schemeClr val="tx1"/>
                          </a:solidFill>
                        </a:rPr>
                        <a:t>Acc</a:t>
                      </a:r>
                      <a:r>
                        <a:rPr lang="en-US" sz="1800" dirty="0">
                          <a:solidFill>
                            <a:schemeClr val="tx1"/>
                          </a:solidFill>
                        </a:rPr>
                        <a:t>(%)</a:t>
                      </a:r>
                    </a:p>
                  </a:txBody>
                  <a:tcPr/>
                </a:tc>
                <a:tc>
                  <a:txBody>
                    <a:bodyPr/>
                    <a:lstStyle/>
                    <a:p>
                      <a:r>
                        <a:rPr lang="en-US" sz="1800" dirty="0">
                          <a:solidFill>
                            <a:schemeClr val="tx1"/>
                          </a:solidFill>
                        </a:rPr>
                        <a:t>Switchboard WER</a:t>
                      </a:r>
                    </a:p>
                  </a:txBody>
                  <a:tcPr/>
                </a:tc>
                <a:extLst>
                  <a:ext uri="{0D108BD9-81ED-4DB2-BD59-A6C34878D82A}">
                    <a16:rowId xmlns:a16="http://schemas.microsoft.com/office/drawing/2014/main" xmlns="" val="10000"/>
                  </a:ext>
                </a:extLst>
              </a:tr>
              <a:tr h="345136">
                <a:tc>
                  <a:txBody>
                    <a:bodyPr/>
                    <a:lstStyle/>
                    <a:p>
                      <a:r>
                        <a:rPr lang="en-US" sz="1800" b="1" dirty="0"/>
                        <a:t>GMM Baseline</a:t>
                      </a:r>
                    </a:p>
                  </a:txBody>
                  <a:tcPr/>
                </a:tc>
                <a:tc>
                  <a:txBody>
                    <a:bodyPr/>
                    <a:lstStyle/>
                    <a:p>
                      <a:pPr algn="r"/>
                      <a:r>
                        <a:rPr lang="en-US" sz="1800" dirty="0">
                          <a:solidFill>
                            <a:schemeClr val="tx1"/>
                          </a:solidFill>
                        </a:rPr>
                        <a:t>N/A</a:t>
                      </a:r>
                    </a:p>
                  </a:txBody>
                  <a:tcPr/>
                </a:tc>
                <a:tc>
                  <a:txBody>
                    <a:bodyPr/>
                    <a:lstStyle/>
                    <a:p>
                      <a:pPr algn="r"/>
                      <a:r>
                        <a:rPr lang="en-US" sz="1800" dirty="0"/>
                        <a:t>25.1</a:t>
                      </a:r>
                    </a:p>
                  </a:txBody>
                  <a:tcPr/>
                </a:tc>
                <a:extLst>
                  <a:ext uri="{0D108BD9-81ED-4DB2-BD59-A6C34878D82A}">
                    <a16:rowId xmlns:a16="http://schemas.microsoft.com/office/drawing/2014/main" xmlns="" val="10001"/>
                  </a:ext>
                </a:extLst>
              </a:tr>
              <a:tr h="345136">
                <a:tc>
                  <a:txBody>
                    <a:bodyPr/>
                    <a:lstStyle/>
                    <a:p>
                      <a:r>
                        <a:rPr lang="en-US" sz="1800" b="1" dirty="0"/>
                        <a:t>2 Layer </a:t>
                      </a:r>
                      <a:r>
                        <a:rPr lang="en-US" sz="1800" b="1" dirty="0" err="1"/>
                        <a:t>Tanh</a:t>
                      </a:r>
                      <a:endParaRPr lang="en-US" sz="1800" b="1" dirty="0"/>
                    </a:p>
                  </a:txBody>
                  <a:tcPr/>
                </a:tc>
                <a:tc>
                  <a:txBody>
                    <a:bodyPr/>
                    <a:lstStyle/>
                    <a:p>
                      <a:pPr algn="r"/>
                      <a:r>
                        <a:rPr lang="en-US" sz="1800" dirty="0">
                          <a:solidFill>
                            <a:schemeClr val="tx1"/>
                          </a:solidFill>
                        </a:rPr>
                        <a:t>48.0</a:t>
                      </a:r>
                    </a:p>
                  </a:txBody>
                  <a:tcPr/>
                </a:tc>
                <a:tc>
                  <a:txBody>
                    <a:bodyPr/>
                    <a:lstStyle/>
                    <a:p>
                      <a:pPr algn="r"/>
                      <a:r>
                        <a:rPr lang="en-US" sz="1800" dirty="0"/>
                        <a:t>21.0</a:t>
                      </a:r>
                    </a:p>
                  </a:txBody>
                  <a:tcPr/>
                </a:tc>
                <a:extLst>
                  <a:ext uri="{0D108BD9-81ED-4DB2-BD59-A6C34878D82A}">
                    <a16:rowId xmlns:a16="http://schemas.microsoft.com/office/drawing/2014/main" xmlns="" val="10002"/>
                  </a:ext>
                </a:extLst>
              </a:tr>
              <a:tr h="345136">
                <a:tc>
                  <a:txBody>
                    <a:bodyPr/>
                    <a:lstStyle/>
                    <a:p>
                      <a:r>
                        <a:rPr lang="en-US" sz="1800" b="1" dirty="0"/>
                        <a:t>2 Layer </a:t>
                      </a:r>
                      <a:r>
                        <a:rPr lang="en-US" sz="1800" b="1" dirty="0" err="1"/>
                        <a:t>ReLU</a:t>
                      </a:r>
                      <a:endParaRPr lang="en-US" sz="1800" b="1" dirty="0"/>
                    </a:p>
                  </a:txBody>
                  <a:tcPr/>
                </a:tc>
                <a:tc>
                  <a:txBody>
                    <a:bodyPr/>
                    <a:lstStyle/>
                    <a:p>
                      <a:pPr algn="r"/>
                      <a:r>
                        <a:rPr lang="en-US" sz="1800" dirty="0">
                          <a:solidFill>
                            <a:schemeClr val="tx1"/>
                          </a:solidFill>
                        </a:rPr>
                        <a:t>51.7</a:t>
                      </a:r>
                    </a:p>
                  </a:txBody>
                  <a:tcPr/>
                </a:tc>
                <a:tc>
                  <a:txBody>
                    <a:bodyPr/>
                    <a:lstStyle/>
                    <a:p>
                      <a:pPr algn="r"/>
                      <a:r>
                        <a:rPr lang="en-US" sz="1800" dirty="0"/>
                        <a:t>19.1</a:t>
                      </a:r>
                    </a:p>
                  </a:txBody>
                  <a:tcPr/>
                </a:tc>
                <a:extLst>
                  <a:ext uri="{0D108BD9-81ED-4DB2-BD59-A6C34878D82A}">
                    <a16:rowId xmlns:a16="http://schemas.microsoft.com/office/drawing/2014/main" xmlns="" val="10003"/>
                  </a:ext>
                </a:extLst>
              </a:tr>
              <a:tr h="345136">
                <a:tc>
                  <a:txBody>
                    <a:bodyPr/>
                    <a:lstStyle/>
                    <a:p>
                      <a:r>
                        <a:rPr lang="en-US" sz="1800" b="1" dirty="0"/>
                        <a:t>3 Layer </a:t>
                      </a:r>
                      <a:r>
                        <a:rPr lang="en-US" sz="1800" b="1" dirty="0" err="1"/>
                        <a:t>Tanh</a:t>
                      </a:r>
                      <a:endParaRPr lang="en-US" sz="1800" b="1" dirty="0"/>
                    </a:p>
                  </a:txBody>
                  <a:tcPr/>
                </a:tc>
                <a:tc>
                  <a:txBody>
                    <a:bodyPr/>
                    <a:lstStyle/>
                    <a:p>
                      <a:pPr algn="r"/>
                      <a:r>
                        <a:rPr lang="en-US" sz="1800" dirty="0">
                          <a:solidFill>
                            <a:schemeClr val="tx1"/>
                          </a:solidFill>
                        </a:rPr>
                        <a:t>49.8</a:t>
                      </a:r>
                    </a:p>
                  </a:txBody>
                  <a:tcPr/>
                </a:tc>
                <a:tc>
                  <a:txBody>
                    <a:bodyPr/>
                    <a:lstStyle/>
                    <a:p>
                      <a:pPr algn="r"/>
                      <a:r>
                        <a:rPr lang="en-US" sz="1800" dirty="0"/>
                        <a:t>20.0</a:t>
                      </a:r>
                    </a:p>
                  </a:txBody>
                  <a:tcPr/>
                </a:tc>
                <a:extLst>
                  <a:ext uri="{0D108BD9-81ED-4DB2-BD59-A6C34878D82A}">
                    <a16:rowId xmlns:a16="http://schemas.microsoft.com/office/drawing/2014/main" xmlns="" val="10005"/>
                  </a:ext>
                </a:extLst>
              </a:tr>
              <a:tr h="345136">
                <a:tc>
                  <a:txBody>
                    <a:bodyPr/>
                    <a:lstStyle/>
                    <a:p>
                      <a:r>
                        <a:rPr lang="en-US" sz="1800" b="1" dirty="0"/>
                        <a:t>3 Layer </a:t>
                      </a:r>
                      <a:r>
                        <a:rPr lang="en-US" sz="1800" b="1" dirty="0" err="1"/>
                        <a:t>RelU</a:t>
                      </a:r>
                      <a:endParaRPr lang="en-US" sz="1800" b="1" dirty="0"/>
                    </a:p>
                  </a:txBody>
                  <a:tcPr/>
                </a:tc>
                <a:tc>
                  <a:txBody>
                    <a:bodyPr/>
                    <a:lstStyle/>
                    <a:p>
                      <a:pPr algn="r"/>
                      <a:r>
                        <a:rPr lang="en-US" sz="1800" dirty="0">
                          <a:solidFill>
                            <a:schemeClr val="tx1"/>
                          </a:solidFill>
                        </a:rPr>
                        <a:t>53.3</a:t>
                      </a:r>
                    </a:p>
                  </a:txBody>
                  <a:tcPr/>
                </a:tc>
                <a:tc>
                  <a:txBody>
                    <a:bodyPr/>
                    <a:lstStyle/>
                    <a:p>
                      <a:pPr algn="r"/>
                      <a:r>
                        <a:rPr lang="en-US" sz="1800" dirty="0"/>
                        <a:t>18.1</a:t>
                      </a:r>
                    </a:p>
                  </a:txBody>
                  <a:tcPr/>
                </a:tc>
                <a:extLst>
                  <a:ext uri="{0D108BD9-81ED-4DB2-BD59-A6C34878D82A}">
                    <a16:rowId xmlns:a16="http://schemas.microsoft.com/office/drawing/2014/main" xmlns="" val="10006"/>
                  </a:ext>
                </a:extLst>
              </a:tr>
              <a:tr h="345136">
                <a:tc>
                  <a:txBody>
                    <a:bodyPr/>
                    <a:lstStyle/>
                    <a:p>
                      <a:r>
                        <a:rPr lang="en-US" sz="1800" b="1" dirty="0"/>
                        <a:t>4 Layer </a:t>
                      </a:r>
                      <a:r>
                        <a:rPr lang="en-US" sz="1800" b="1" dirty="0" err="1"/>
                        <a:t>Tanh</a:t>
                      </a:r>
                      <a:endParaRPr lang="en-US" sz="1800" b="1" dirty="0"/>
                    </a:p>
                  </a:txBody>
                  <a:tcPr/>
                </a:tc>
                <a:tc>
                  <a:txBody>
                    <a:bodyPr/>
                    <a:lstStyle/>
                    <a:p>
                      <a:pPr algn="r"/>
                      <a:r>
                        <a:rPr lang="en-US" sz="1800" dirty="0">
                          <a:solidFill>
                            <a:schemeClr val="tx1"/>
                          </a:solidFill>
                        </a:rPr>
                        <a:t>49.8</a:t>
                      </a:r>
                    </a:p>
                  </a:txBody>
                  <a:tcPr/>
                </a:tc>
                <a:tc>
                  <a:txBody>
                    <a:bodyPr/>
                    <a:lstStyle/>
                    <a:p>
                      <a:pPr algn="r"/>
                      <a:r>
                        <a:rPr lang="en-US" sz="1800" dirty="0"/>
                        <a:t>19.5</a:t>
                      </a:r>
                    </a:p>
                  </a:txBody>
                  <a:tcPr/>
                </a:tc>
                <a:extLst>
                  <a:ext uri="{0D108BD9-81ED-4DB2-BD59-A6C34878D82A}">
                    <a16:rowId xmlns:a16="http://schemas.microsoft.com/office/drawing/2014/main" xmlns="" val="10008"/>
                  </a:ext>
                </a:extLst>
              </a:tr>
              <a:tr h="345136">
                <a:tc>
                  <a:txBody>
                    <a:bodyPr/>
                    <a:lstStyle/>
                    <a:p>
                      <a:r>
                        <a:rPr lang="en-US" sz="1800" b="1" dirty="0"/>
                        <a:t>4 Layer </a:t>
                      </a:r>
                      <a:r>
                        <a:rPr lang="en-US" sz="1800" b="1" dirty="0" err="1"/>
                        <a:t>RelU</a:t>
                      </a:r>
                      <a:endParaRPr lang="en-US" sz="1800" b="1" dirty="0"/>
                    </a:p>
                  </a:txBody>
                  <a:tcPr/>
                </a:tc>
                <a:tc>
                  <a:txBody>
                    <a:bodyPr/>
                    <a:lstStyle/>
                    <a:p>
                      <a:pPr algn="r"/>
                      <a:r>
                        <a:rPr lang="en-US" sz="1800" dirty="0">
                          <a:solidFill>
                            <a:schemeClr val="tx1"/>
                          </a:solidFill>
                        </a:rPr>
                        <a:t>53.9</a:t>
                      </a:r>
                    </a:p>
                  </a:txBody>
                  <a:tcPr/>
                </a:tc>
                <a:tc>
                  <a:txBody>
                    <a:bodyPr/>
                    <a:lstStyle/>
                    <a:p>
                      <a:pPr algn="r"/>
                      <a:r>
                        <a:rPr lang="en-US" sz="1800" dirty="0"/>
                        <a:t>17.3</a:t>
                      </a:r>
                    </a:p>
                  </a:txBody>
                  <a:tcPr/>
                </a:tc>
                <a:extLst>
                  <a:ext uri="{0D108BD9-81ED-4DB2-BD59-A6C34878D82A}">
                    <a16:rowId xmlns:a16="http://schemas.microsoft.com/office/drawing/2014/main" xmlns="" val="10009"/>
                  </a:ext>
                </a:extLst>
              </a:tr>
              <a:tr h="549101">
                <a:tc>
                  <a:txBody>
                    <a:bodyPr/>
                    <a:lstStyle/>
                    <a:p>
                      <a:r>
                        <a:rPr lang="en-US" sz="1800" b="1" dirty="0"/>
                        <a:t>9 Layer Sigmoid</a:t>
                      </a:r>
                      <a:r>
                        <a:rPr lang="en-US" sz="1800" b="1" baseline="0" dirty="0"/>
                        <a:t> CE [MSR]</a:t>
                      </a:r>
                      <a:endParaRPr lang="en-US" sz="1800" b="1" dirty="0"/>
                    </a:p>
                  </a:txBody>
                  <a:tcPr/>
                </a:tc>
                <a:tc>
                  <a:txBody>
                    <a:bodyPr/>
                    <a:lstStyle/>
                    <a:p>
                      <a:pPr algn="r"/>
                      <a:r>
                        <a:rPr lang="en-US" sz="1800" dirty="0">
                          <a:solidFill>
                            <a:schemeClr val="tx1"/>
                          </a:solidFill>
                        </a:rPr>
                        <a:t>--</a:t>
                      </a:r>
                    </a:p>
                  </a:txBody>
                  <a:tcPr/>
                </a:tc>
                <a:tc>
                  <a:txBody>
                    <a:bodyPr/>
                    <a:lstStyle/>
                    <a:p>
                      <a:pPr algn="r"/>
                      <a:r>
                        <a:rPr lang="en-US" sz="1800" dirty="0"/>
                        <a:t>17.0</a:t>
                      </a:r>
                    </a:p>
                  </a:txBody>
                  <a:tcPr/>
                </a:tc>
                <a:extLst>
                  <a:ext uri="{0D108BD9-81ED-4DB2-BD59-A6C34878D82A}">
                    <a16:rowId xmlns:a16="http://schemas.microsoft.com/office/drawing/2014/main" xmlns="" val="10011"/>
                  </a:ext>
                </a:extLst>
              </a:tr>
              <a:tr h="549101">
                <a:tc>
                  <a:txBody>
                    <a:bodyPr/>
                    <a:lstStyle/>
                    <a:p>
                      <a:r>
                        <a:rPr lang="en-US" sz="1800" b="1" dirty="0"/>
                        <a:t>7 Layer Sigmoid MMI [IBM]</a:t>
                      </a:r>
                    </a:p>
                  </a:txBody>
                  <a:tcPr/>
                </a:tc>
                <a:tc>
                  <a:txBody>
                    <a:bodyPr/>
                    <a:lstStyle/>
                    <a:p>
                      <a:pPr algn="r"/>
                      <a:r>
                        <a:rPr lang="en-US" sz="1800" dirty="0">
                          <a:solidFill>
                            <a:schemeClr val="tx1"/>
                          </a:solidFill>
                        </a:rPr>
                        <a:t>--</a:t>
                      </a:r>
                    </a:p>
                  </a:txBody>
                  <a:tcPr/>
                </a:tc>
                <a:tc>
                  <a:txBody>
                    <a:bodyPr/>
                    <a:lstStyle/>
                    <a:p>
                      <a:pPr algn="r"/>
                      <a:r>
                        <a:rPr lang="en-US" sz="1800" dirty="0"/>
                        <a:t>13.7</a:t>
                      </a:r>
                    </a:p>
                  </a:txBody>
                  <a:tcPr/>
                </a:tc>
                <a:extLst>
                  <a:ext uri="{0D108BD9-81ED-4DB2-BD59-A6C34878D82A}">
                    <a16:rowId xmlns:a16="http://schemas.microsoft.com/office/drawing/2014/main" xmlns="" val="10012"/>
                  </a:ext>
                </a:extLst>
              </a:tr>
            </a:tbl>
          </a:graphicData>
        </a:graphic>
      </p:graphicFrame>
      <p:sp>
        <p:nvSpPr>
          <p:cNvPr id="4" name="Right Arrow 3"/>
          <p:cNvSpPr/>
          <p:nvPr/>
        </p:nvSpPr>
        <p:spPr>
          <a:xfrm>
            <a:off x="187398" y="3695763"/>
            <a:ext cx="533400" cy="2286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202597" y="2560383"/>
            <a:ext cx="533400" cy="2286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194" y="6543521"/>
            <a:ext cx="4852606" cy="307777"/>
          </a:xfrm>
          <a:prstGeom prst="rect">
            <a:avLst/>
          </a:prstGeom>
          <a:noFill/>
        </p:spPr>
        <p:txBody>
          <a:bodyPr wrap="square" rtlCol="0">
            <a:spAutoFit/>
          </a:bodyPr>
          <a:lstStyle/>
          <a:p>
            <a:r>
              <a:rPr lang="en-US" sz="1400" dirty="0"/>
              <a:t>Maas, </a:t>
            </a:r>
            <a:r>
              <a:rPr lang="en-US" sz="1400" dirty="0" err="1"/>
              <a:t>Hannun</a:t>
            </a:r>
            <a:r>
              <a:rPr lang="en-US" sz="1400" dirty="0"/>
              <a:t>, &amp; Ng,. 2013.</a:t>
            </a:r>
          </a:p>
        </p:txBody>
      </p:sp>
    </p:spTree>
    <p:extLst>
      <p:ext uri="{BB962C8B-B14F-4D97-AF65-F5344CB8AC3E}">
        <p14:creationId xmlns:p14="http://schemas.microsoft.com/office/powerpoint/2010/main" val="859241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685800"/>
            <a:ext cx="7696200" cy="6019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a:xfrm>
            <a:off x="914400" y="76201"/>
            <a:ext cx="7772400" cy="685800"/>
          </a:xfrm>
        </p:spPr>
        <p:txBody>
          <a:bodyPr>
            <a:normAutofit/>
          </a:bodyPr>
          <a:lstStyle/>
          <a:p>
            <a:r>
              <a:rPr lang="en-US" sz="3200" dirty="0"/>
              <a:t>Scaling up NN acoustic models in 1999</a:t>
            </a:r>
          </a:p>
        </p:txBody>
      </p:sp>
      <p:sp>
        <p:nvSpPr>
          <p:cNvPr id="5" name="TextBox 4"/>
          <p:cNvSpPr txBox="1"/>
          <p:nvPr/>
        </p:nvSpPr>
        <p:spPr>
          <a:xfrm>
            <a:off x="3238500" y="6461817"/>
            <a:ext cx="2667000" cy="369332"/>
          </a:xfrm>
          <a:prstGeom prst="rect">
            <a:avLst/>
          </a:prstGeom>
          <a:noFill/>
        </p:spPr>
        <p:txBody>
          <a:bodyPr wrap="square" rtlCol="0">
            <a:spAutoFit/>
          </a:bodyPr>
          <a:lstStyle/>
          <a:p>
            <a:pPr algn="r"/>
            <a:r>
              <a:rPr lang="en-US" dirty="0"/>
              <a:t>[Ellis &amp; Morgan. 1999]</a:t>
            </a:r>
          </a:p>
        </p:txBody>
      </p:sp>
      <p:cxnSp>
        <p:nvCxnSpPr>
          <p:cNvPr id="4" name="Straight Arrow Connector 3"/>
          <p:cNvCxnSpPr/>
          <p:nvPr/>
        </p:nvCxnSpPr>
        <p:spPr>
          <a:xfrm flipV="1">
            <a:off x="2667000" y="5943600"/>
            <a:ext cx="1905000" cy="457200"/>
          </a:xfrm>
          <a:prstGeom prst="straightConnector1">
            <a:avLst/>
          </a:prstGeom>
          <a:ln w="76200">
            <a:tailEnd type="arrow"/>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76200" y="6277151"/>
            <a:ext cx="2667000" cy="369332"/>
          </a:xfrm>
          <a:prstGeom prst="rect">
            <a:avLst/>
          </a:prstGeom>
          <a:noFill/>
        </p:spPr>
        <p:txBody>
          <a:bodyPr wrap="square" rtlCol="0">
            <a:spAutoFit/>
          </a:bodyPr>
          <a:lstStyle/>
          <a:p>
            <a:pPr algn="r"/>
            <a:r>
              <a:rPr lang="en-US" dirty="0"/>
              <a:t>0.7M total NN parameters</a:t>
            </a:r>
          </a:p>
        </p:txBody>
      </p:sp>
    </p:spTree>
    <p:extLst>
      <p:ext uri="{BB962C8B-B14F-4D97-AF65-F5344CB8AC3E}">
        <p14:creationId xmlns:p14="http://schemas.microsoft.com/office/powerpoint/2010/main" val="2740171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Adding More Parameters 15 Years Ago</a:t>
            </a:r>
          </a:p>
        </p:txBody>
      </p:sp>
      <p:sp>
        <p:nvSpPr>
          <p:cNvPr id="3" name="Content Placeholder 2"/>
          <p:cNvSpPr>
            <a:spLocks noGrp="1"/>
          </p:cNvSpPr>
          <p:nvPr>
            <p:ph sz="quarter" idx="1"/>
          </p:nvPr>
        </p:nvSpPr>
        <p:spPr/>
        <p:txBody>
          <a:bodyPr>
            <a:normAutofit lnSpcReduction="10000"/>
          </a:bodyPr>
          <a:lstStyle/>
          <a:p>
            <a:pPr marL="0" indent="0">
              <a:buNone/>
            </a:pPr>
            <a:r>
              <a:rPr lang="en-US" i="1" dirty="0"/>
              <a:t>Size matters: An empirical study of neural network training for LVCSR</a:t>
            </a:r>
            <a:r>
              <a:rPr lang="en-US" dirty="0"/>
              <a:t>. Ellis &amp; Morgan. ICASSP. 1999. </a:t>
            </a:r>
          </a:p>
          <a:p>
            <a:pPr marL="0" indent="0">
              <a:buNone/>
            </a:pPr>
            <a:endParaRPr lang="en-US" dirty="0"/>
          </a:p>
          <a:p>
            <a:pPr marL="0" indent="0">
              <a:buNone/>
            </a:pPr>
            <a:r>
              <a:rPr lang="en-US" dirty="0"/>
              <a:t>Hybrid NN. 1 hidden layer. 54 HMM states. </a:t>
            </a:r>
          </a:p>
          <a:p>
            <a:pPr marL="0" indent="0">
              <a:buNone/>
            </a:pPr>
            <a:r>
              <a:rPr lang="en-US" dirty="0"/>
              <a:t>74hr broadcast news task</a:t>
            </a:r>
          </a:p>
          <a:p>
            <a:pPr marL="0" indent="0">
              <a:buNone/>
            </a:pPr>
            <a:endParaRPr lang="en-US" dirty="0"/>
          </a:p>
          <a:p>
            <a:pPr marL="0" indent="0">
              <a:buNone/>
            </a:pPr>
            <a:r>
              <a:rPr lang="en-US" sz="2400" dirty="0"/>
              <a:t>“…improvements are almost always obtained by increasing either or both of the amount of training data or the number of network parameters … We are now planning to train an 8000 hidden unit net on 150 hours of data … this training will require over three weeks of computation.”</a:t>
            </a:r>
          </a:p>
        </p:txBody>
      </p:sp>
    </p:spTree>
    <p:extLst>
      <p:ext uri="{BB962C8B-B14F-4D97-AF65-F5344CB8AC3E}">
        <p14:creationId xmlns:p14="http://schemas.microsoft.com/office/powerpoint/2010/main" val="3107844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Adding More Parameters Now </a:t>
            </a:r>
          </a:p>
        </p:txBody>
      </p:sp>
      <p:graphicFrame>
        <p:nvGraphicFramePr>
          <p:cNvPr id="6" name="Chart 5"/>
          <p:cNvGraphicFramePr/>
          <p:nvPr>
            <p:extLst/>
          </p:nvPr>
        </p:nvGraphicFramePr>
        <p:xfrm>
          <a:off x="0" y="2133600"/>
          <a:ext cx="9144000" cy="2717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0" y="6477000"/>
            <a:ext cx="5638800" cy="338554"/>
          </a:xfrm>
          <a:prstGeom prst="rect">
            <a:avLst/>
          </a:prstGeom>
          <a:noFill/>
        </p:spPr>
        <p:txBody>
          <a:bodyPr wrap="square" rtlCol="0">
            <a:spAutoFit/>
          </a:bodyPr>
          <a:lstStyle/>
          <a:p>
            <a:r>
              <a:rPr lang="en-US" sz="1600" dirty="0"/>
              <a:t>(Maas, Qi, </a:t>
            </a:r>
            <a:r>
              <a:rPr lang="en-US" sz="1600" dirty="0" err="1"/>
              <a:t>Xie</a:t>
            </a:r>
            <a:r>
              <a:rPr lang="en-US" sz="1600" dirty="0"/>
              <a:t>, </a:t>
            </a:r>
            <a:r>
              <a:rPr lang="en-US" sz="1600" dirty="0" err="1"/>
              <a:t>Hannun</a:t>
            </a:r>
            <a:r>
              <a:rPr lang="en-US" sz="1600" dirty="0"/>
              <a:t>, </a:t>
            </a:r>
            <a:r>
              <a:rPr lang="en-US" sz="1600" dirty="0" err="1"/>
              <a:t>Lengerich</a:t>
            </a:r>
            <a:r>
              <a:rPr lang="en-US" sz="1600" dirty="0"/>
              <a:t>, </a:t>
            </a:r>
            <a:r>
              <a:rPr lang="en-US" sz="1600" dirty="0" err="1"/>
              <a:t>Jurafsky</a:t>
            </a:r>
            <a:r>
              <a:rPr lang="en-US" sz="1600" dirty="0"/>
              <a:t>, &amp; Ng. </a:t>
            </a:r>
            <a:r>
              <a:rPr lang="en-US" dirty="0"/>
              <a:t>2017</a:t>
            </a:r>
            <a:r>
              <a:rPr lang="en-US" sz="1600" dirty="0"/>
              <a:t>)</a:t>
            </a:r>
          </a:p>
        </p:txBody>
      </p:sp>
    </p:spTree>
    <p:extLst>
      <p:ext uri="{BB962C8B-B14F-4D97-AF65-F5344CB8AC3E}">
        <p14:creationId xmlns:p14="http://schemas.microsoft.com/office/powerpoint/2010/main" val="1997005319"/>
      </p:ext>
    </p:extLst>
  </p:cSld>
  <p:clrMapOvr>
    <a:masterClrMapping/>
  </p:clrMapOvr>
  <mc:AlternateContent xmlns:mc="http://schemas.openxmlformats.org/markup-compatibility/2006" xmlns:p14="http://schemas.microsoft.com/office/powerpoint/2010/main">
    <mc:Choice Requires="p14">
      <p:transition spd="slow" p14:dur="2000" advTm="34315"/>
    </mc:Choice>
    <mc:Fallback xmlns="">
      <p:transition xmlns:p14="http://schemas.microsoft.com/office/powerpoint/2010/main" spd="slow" advTm="3431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a:t>
            </a:r>
          </a:p>
        </p:txBody>
      </p:sp>
      <p:sp>
        <p:nvSpPr>
          <p:cNvPr id="3" name="Content Placeholder 2"/>
          <p:cNvSpPr>
            <a:spLocks noGrp="1"/>
          </p:cNvSpPr>
          <p:nvPr>
            <p:ph sz="quarter" idx="1"/>
          </p:nvPr>
        </p:nvSpPr>
        <p:spPr/>
        <p:txBody>
          <a:bodyPr>
            <a:normAutofit/>
          </a:bodyPr>
          <a:lstStyle/>
          <a:p>
            <a:r>
              <a:rPr lang="en-US" dirty="0"/>
              <a:t>Hybrid acoustic modeling overview</a:t>
            </a:r>
          </a:p>
          <a:p>
            <a:pPr lvl="1"/>
            <a:r>
              <a:rPr lang="en-US" dirty="0"/>
              <a:t>Basic idea</a:t>
            </a:r>
          </a:p>
          <a:p>
            <a:pPr lvl="1"/>
            <a:r>
              <a:rPr lang="en-US" dirty="0"/>
              <a:t>History</a:t>
            </a:r>
          </a:p>
          <a:p>
            <a:pPr lvl="1"/>
            <a:r>
              <a:rPr lang="en-US" dirty="0"/>
              <a:t>Recent results</a:t>
            </a:r>
          </a:p>
          <a:p>
            <a:r>
              <a:rPr lang="en-US" dirty="0"/>
              <a:t>What’s different about modern DNNs?</a:t>
            </a:r>
          </a:p>
          <a:p>
            <a:r>
              <a:rPr lang="en-US" dirty="0"/>
              <a:t>Convolutional networks</a:t>
            </a:r>
          </a:p>
          <a:p>
            <a:r>
              <a:rPr lang="en-US" dirty="0"/>
              <a:t>Recurrent networks</a:t>
            </a:r>
          </a:p>
          <a:p>
            <a:r>
              <a:rPr lang="en-US" dirty="0"/>
              <a:t>Alternative loss functions</a:t>
            </a:r>
          </a:p>
        </p:txBody>
      </p:sp>
    </p:spTree>
    <p:extLst>
      <p:ext uri="{BB962C8B-B14F-4D97-AF65-F5344CB8AC3E}">
        <p14:creationId xmlns:p14="http://schemas.microsoft.com/office/powerpoint/2010/main" val="505851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Scaling Total Parameters on Switchboard</a:t>
            </a:r>
          </a:p>
        </p:txBody>
      </p:sp>
      <p:graphicFrame>
        <p:nvGraphicFramePr>
          <p:cNvPr id="4" name="Content Placeholder 3"/>
          <p:cNvGraphicFramePr>
            <a:graphicFrameLocks noGrp="1"/>
          </p:cNvGraphicFramePr>
          <p:nvPr>
            <p:ph idx="1"/>
            <p:extLst/>
          </p:nvPr>
        </p:nvGraphicFramePr>
        <p:xfrm>
          <a:off x="0" y="685800"/>
          <a:ext cx="9144000" cy="58674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6477000"/>
            <a:ext cx="5638800" cy="338554"/>
          </a:xfrm>
          <a:prstGeom prst="rect">
            <a:avLst/>
          </a:prstGeom>
          <a:noFill/>
        </p:spPr>
        <p:txBody>
          <a:bodyPr wrap="square" rtlCol="0">
            <a:spAutoFit/>
          </a:bodyPr>
          <a:lstStyle/>
          <a:p>
            <a:r>
              <a:rPr lang="en-US" sz="1600" dirty="0"/>
              <a:t>(Maas, Qi, </a:t>
            </a:r>
            <a:r>
              <a:rPr lang="en-US" sz="1600" dirty="0" err="1"/>
              <a:t>Xie</a:t>
            </a:r>
            <a:r>
              <a:rPr lang="en-US" sz="1600" dirty="0"/>
              <a:t>, </a:t>
            </a:r>
            <a:r>
              <a:rPr lang="en-US" sz="1600" dirty="0" err="1"/>
              <a:t>Hannun</a:t>
            </a:r>
            <a:r>
              <a:rPr lang="en-US" sz="1600" dirty="0"/>
              <a:t>, </a:t>
            </a:r>
            <a:r>
              <a:rPr lang="en-US" sz="1600" dirty="0" err="1"/>
              <a:t>Lengerich</a:t>
            </a:r>
            <a:r>
              <a:rPr lang="en-US" sz="1600" dirty="0"/>
              <a:t>, </a:t>
            </a:r>
            <a:r>
              <a:rPr lang="en-US" sz="1600" dirty="0" err="1"/>
              <a:t>Jurafsky</a:t>
            </a:r>
            <a:r>
              <a:rPr lang="en-US" sz="1600" dirty="0"/>
              <a:t>, &amp; Ng. </a:t>
            </a:r>
            <a:r>
              <a:rPr lang="en-US" dirty="0"/>
              <a:t>2017</a:t>
            </a:r>
            <a:r>
              <a:rPr lang="en-US" sz="1600" dirty="0"/>
              <a:t>)</a:t>
            </a:r>
          </a:p>
        </p:txBody>
      </p:sp>
    </p:spTree>
    <p:custDataLst>
      <p:tags r:id="rId1"/>
    </p:custDataLst>
    <p:extLst>
      <p:ext uri="{BB962C8B-B14F-4D97-AF65-F5344CB8AC3E}">
        <p14:creationId xmlns:p14="http://schemas.microsoft.com/office/powerpoint/2010/main" val="2096257381"/>
      </p:ext>
    </p:extLst>
  </p:cSld>
  <p:clrMapOvr>
    <a:masterClrMapping/>
  </p:clrMapOvr>
  <mc:AlternateContent xmlns:mc="http://schemas.openxmlformats.org/markup-compatibility/2006" xmlns:p14="http://schemas.microsoft.com/office/powerpoint/2010/main">
    <mc:Choice Requires="p14">
      <p:transition spd="slow" p14:dur="2000" advTm="63690"/>
    </mc:Choice>
    <mc:Fallback xmlns="">
      <p:transition xmlns:p14="http://schemas.microsoft.com/office/powerpoint/2010/main" spd="slow" advTm="63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chart seriesIdx="-4" categoryIdx="0" bldStep="category"/>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chart seriesIdx="-4" categoryIdx="1" bldStep="category"/>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chart seriesIdx="-4" categoryIdx="2" bldStep="category"/>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chart seriesIdx="-4" categoryIdx="3" bldStep="category"/>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chart seriesIdx="-4" categoryIdx="4" bldStep="category"/>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chart seriesIdx="-4" categoryIdx="5"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Scaling Total Parameters on Switchboard</a:t>
            </a:r>
          </a:p>
        </p:txBody>
      </p:sp>
      <p:graphicFrame>
        <p:nvGraphicFramePr>
          <p:cNvPr id="4" name="Content Placeholder 3"/>
          <p:cNvGraphicFramePr>
            <a:graphicFrameLocks noGrp="1"/>
          </p:cNvGraphicFramePr>
          <p:nvPr>
            <p:ph idx="1"/>
            <p:extLst/>
          </p:nvPr>
        </p:nvGraphicFramePr>
        <p:xfrm>
          <a:off x="0" y="685800"/>
          <a:ext cx="9144000" cy="58674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0" y="6477000"/>
            <a:ext cx="5638800" cy="338554"/>
          </a:xfrm>
          <a:prstGeom prst="rect">
            <a:avLst/>
          </a:prstGeom>
          <a:noFill/>
        </p:spPr>
        <p:txBody>
          <a:bodyPr wrap="square" rtlCol="0">
            <a:spAutoFit/>
          </a:bodyPr>
          <a:lstStyle/>
          <a:p>
            <a:r>
              <a:rPr lang="en-US" sz="1600" dirty="0"/>
              <a:t>(Maas, Qi, </a:t>
            </a:r>
            <a:r>
              <a:rPr lang="en-US" sz="1600" dirty="0" err="1"/>
              <a:t>Xie</a:t>
            </a:r>
            <a:r>
              <a:rPr lang="en-US" sz="1600" dirty="0"/>
              <a:t>, </a:t>
            </a:r>
            <a:r>
              <a:rPr lang="en-US" sz="1600" dirty="0" err="1"/>
              <a:t>Hannun</a:t>
            </a:r>
            <a:r>
              <a:rPr lang="en-US" sz="1600" dirty="0"/>
              <a:t>, </a:t>
            </a:r>
            <a:r>
              <a:rPr lang="en-US" sz="1600" dirty="0" err="1"/>
              <a:t>Lengerich</a:t>
            </a:r>
            <a:r>
              <a:rPr lang="en-US" sz="1600" dirty="0"/>
              <a:t>, </a:t>
            </a:r>
            <a:r>
              <a:rPr lang="en-US" sz="1600" dirty="0" err="1"/>
              <a:t>Jurafsky</a:t>
            </a:r>
            <a:r>
              <a:rPr lang="en-US" sz="1600" dirty="0"/>
              <a:t>, &amp; Ng. </a:t>
            </a:r>
            <a:r>
              <a:rPr lang="en-US" dirty="0"/>
              <a:t>2017</a:t>
            </a:r>
            <a:r>
              <a:rPr lang="en-US" sz="1600" dirty="0"/>
              <a:t>)</a:t>
            </a:r>
          </a:p>
        </p:txBody>
      </p:sp>
    </p:spTree>
    <p:extLst>
      <p:ext uri="{BB962C8B-B14F-4D97-AF65-F5344CB8AC3E}">
        <p14:creationId xmlns:p14="http://schemas.microsoft.com/office/powerpoint/2010/main" val="1773644699"/>
      </p:ext>
    </p:extLst>
  </p:cSld>
  <p:clrMapOvr>
    <a:masterClrMapping/>
  </p:clrMapOvr>
  <mc:AlternateContent xmlns:mc="http://schemas.openxmlformats.org/markup-compatibility/2006" xmlns:p14="http://schemas.microsoft.com/office/powerpoint/2010/main">
    <mc:Choice Requires="p14">
      <p:transition spd="slow" p14:dur="2000" advTm="47777"/>
    </mc:Choice>
    <mc:Fallback xmlns="">
      <p:transition xmlns:p14="http://schemas.microsoft.com/office/powerpoint/2010/main" spd="slow" advTm="4777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Experimental Framework</a:t>
            </a:r>
          </a:p>
        </p:txBody>
      </p:sp>
      <p:sp>
        <p:nvSpPr>
          <p:cNvPr id="3" name="Content Placeholder 2"/>
          <p:cNvSpPr>
            <a:spLocks noGrp="1"/>
          </p:cNvSpPr>
          <p:nvPr>
            <p:ph idx="1"/>
          </p:nvPr>
        </p:nvSpPr>
        <p:spPr>
          <a:xfrm>
            <a:off x="28433" y="1417639"/>
            <a:ext cx="9144000" cy="6019800"/>
          </a:xfrm>
        </p:spPr>
        <p:txBody>
          <a:bodyPr>
            <a:normAutofit/>
          </a:bodyPr>
          <a:lstStyle/>
          <a:p>
            <a:r>
              <a:rPr lang="en-US" dirty="0"/>
              <a:t>1-4 GPUs using the infrastructure of Coates et al (ICML 2013)</a:t>
            </a:r>
          </a:p>
          <a:p>
            <a:r>
              <a:rPr lang="en-US" dirty="0"/>
              <a:t>Improved baseline GMM system. ~9,000 HMM states</a:t>
            </a:r>
          </a:p>
          <a:p>
            <a:r>
              <a:rPr lang="en-US" dirty="0"/>
              <a:t>Fix DNN hidden layers to 5</a:t>
            </a:r>
          </a:p>
          <a:p>
            <a:r>
              <a:rPr lang="en-US" dirty="0"/>
              <a:t>Vary total number of parameters, same number of hidden units in each hidden layer</a:t>
            </a:r>
          </a:p>
          <a:p>
            <a:r>
              <a:rPr lang="en-US" dirty="0"/>
              <a:t>Evaluate input context of 21 and 41 frames</a:t>
            </a:r>
          </a:p>
          <a:p>
            <a:r>
              <a:rPr lang="en-US" dirty="0"/>
              <a:t>Sizes evaluated: 36M, 100M, 200M</a:t>
            </a:r>
          </a:p>
          <a:p>
            <a:r>
              <a:rPr lang="en-US" dirty="0"/>
              <a:t>Layer sizes: 2048, 3953, 5984</a:t>
            </a:r>
          </a:p>
          <a:p>
            <a:r>
              <a:rPr lang="en-US" dirty="0"/>
              <a:t>Output layer:</a:t>
            </a:r>
            <a:br>
              <a:rPr lang="en-US" dirty="0"/>
            </a:br>
            <a:r>
              <a:rPr lang="en-US" dirty="0"/>
              <a:t>51% of all parameters for a 36M DNN</a:t>
            </a:r>
            <a:br>
              <a:rPr lang="en-US" dirty="0"/>
            </a:br>
            <a:r>
              <a:rPr lang="en-US" dirty="0"/>
              <a:t>6% of all parameters for a 200M DNN</a:t>
            </a:r>
          </a:p>
          <a:p>
            <a:endParaRPr lang="en-US" dirty="0"/>
          </a:p>
        </p:txBody>
      </p:sp>
    </p:spTree>
    <p:extLst>
      <p:ext uri="{BB962C8B-B14F-4D97-AF65-F5344CB8AC3E}">
        <p14:creationId xmlns:p14="http://schemas.microsoft.com/office/powerpoint/2010/main" val="957635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Word error</a:t>
            </a:r>
            <a:r>
              <a:rPr lang="en-US" baseline="0" dirty="0"/>
              <a:t> rate during training</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0725" y="1838325"/>
            <a:ext cx="5162550" cy="3333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3792110" y="5029200"/>
            <a:ext cx="1828800" cy="369332"/>
          </a:xfrm>
          <a:prstGeom prst="rect">
            <a:avLst/>
          </a:prstGeom>
          <a:noFill/>
        </p:spPr>
        <p:txBody>
          <a:bodyPr wrap="square" rtlCol="0">
            <a:spAutoFit/>
          </a:bodyPr>
          <a:lstStyle/>
          <a:p>
            <a:pPr algn="ctr"/>
            <a:r>
              <a:rPr lang="en-US" dirty="0"/>
              <a:t>Training Epochs</a:t>
            </a:r>
          </a:p>
        </p:txBody>
      </p:sp>
    </p:spTree>
    <p:extLst>
      <p:ext uri="{BB962C8B-B14F-4D97-AF65-F5344CB8AC3E}">
        <p14:creationId xmlns:p14="http://schemas.microsoft.com/office/powerpoint/2010/main" val="3804969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Correlating</a:t>
            </a:r>
            <a:r>
              <a:rPr lang="en-US" baseline="0" dirty="0"/>
              <a:t> frame-level metrics and WER</a:t>
            </a:r>
            <a:endParaRPr lang="en-US" dirty="0"/>
          </a:p>
        </p:txBody>
      </p:sp>
      <p:grpSp>
        <p:nvGrpSpPr>
          <p:cNvPr id="6" name="Group 5"/>
          <p:cNvGrpSpPr/>
          <p:nvPr/>
        </p:nvGrpSpPr>
        <p:grpSpPr>
          <a:xfrm>
            <a:off x="-152400" y="1445543"/>
            <a:ext cx="4800600" cy="3278857"/>
            <a:chOff x="1990725" y="1838325"/>
            <a:chExt cx="5162550" cy="3560207"/>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1838325"/>
              <a:ext cx="5162550" cy="3333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3792110" y="5029200"/>
              <a:ext cx="1828800" cy="369332"/>
            </a:xfrm>
            <a:prstGeom prst="rect">
              <a:avLst/>
            </a:prstGeom>
            <a:noFill/>
          </p:spPr>
          <p:txBody>
            <a:bodyPr wrap="square" rtlCol="0">
              <a:spAutoFit/>
            </a:bodyPr>
            <a:lstStyle/>
            <a:p>
              <a:pPr algn="ctr"/>
              <a:r>
                <a:rPr lang="en-US" dirty="0"/>
                <a:t>Training Epochs</a:t>
              </a:r>
            </a:p>
          </p:txBody>
        </p:sp>
      </p:gr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639289"/>
            <a:ext cx="3105150" cy="2876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extBox 6"/>
          <p:cNvSpPr txBox="1"/>
          <p:nvPr/>
        </p:nvSpPr>
        <p:spPr>
          <a:xfrm>
            <a:off x="3572123" y="4588120"/>
            <a:ext cx="5562600" cy="923330"/>
          </a:xfrm>
          <a:prstGeom prst="rect">
            <a:avLst/>
          </a:prstGeom>
          <a:noFill/>
        </p:spPr>
        <p:txBody>
          <a:bodyPr wrap="square" rtlCol="0">
            <a:spAutoFit/>
          </a:bodyPr>
          <a:lstStyle/>
          <a:p>
            <a:r>
              <a:rPr lang="en-US" dirty="0"/>
              <a:t>Normalize training set word accuracy and negative cross entropy separately. Strong correlation (r=0.992) suggests that cross entropy is a good predictor of </a:t>
            </a:r>
            <a:r>
              <a:rPr lang="en-US" i="1" dirty="0"/>
              <a:t>training set </a:t>
            </a:r>
            <a:r>
              <a:rPr lang="en-US" dirty="0"/>
              <a:t>WER</a:t>
            </a:r>
          </a:p>
        </p:txBody>
      </p:sp>
    </p:spTree>
    <p:extLst>
      <p:ext uri="{BB962C8B-B14F-4D97-AF65-F5344CB8AC3E}">
        <p14:creationId xmlns:p14="http://schemas.microsoft.com/office/powerpoint/2010/main" val="1870390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Generalization: Early realignment</a:t>
            </a: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417639"/>
            <a:ext cx="5124450" cy="5029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6196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Generalization: Dropout</a:t>
            </a:r>
          </a:p>
        </p:txBody>
      </p:sp>
      <p:sp>
        <p:nvSpPr>
          <p:cNvPr id="3" name="Content Placeholder 2"/>
          <p:cNvSpPr>
            <a:spLocks noGrp="1"/>
          </p:cNvSpPr>
          <p:nvPr>
            <p:ph idx="1"/>
          </p:nvPr>
        </p:nvSpPr>
        <p:spPr/>
        <p:txBody>
          <a:bodyPr/>
          <a:lstStyle/>
          <a:p>
            <a:r>
              <a:rPr lang="en-US" dirty="0"/>
              <a:t>During training randomly zero out hidden unit activations with probability p=0.5</a:t>
            </a:r>
          </a:p>
          <a:p>
            <a:r>
              <a:rPr lang="en-US" dirty="0"/>
              <a:t>Cross validate over p in initial experiments</a:t>
            </a:r>
          </a:p>
          <a:p>
            <a:r>
              <a:rPr lang="en-US" dirty="0"/>
              <a:t>Previous work found dropout helped on 50hr broadcast news but did not directly evaluate dropout with control experiments (Dahl et al 2013, </a:t>
            </a:r>
            <a:r>
              <a:rPr lang="en-US" dirty="0" err="1"/>
              <a:t>Sainath</a:t>
            </a:r>
            <a:r>
              <a:rPr lang="en-US" dirty="0"/>
              <a:t> et al 2013)</a:t>
            </a:r>
          </a:p>
        </p:txBody>
      </p:sp>
    </p:spTree>
    <p:extLst>
      <p:ext uri="{BB962C8B-B14F-4D97-AF65-F5344CB8AC3E}">
        <p14:creationId xmlns:p14="http://schemas.microsoft.com/office/powerpoint/2010/main" val="1251395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Improving Generalization with Dropout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924050"/>
            <a:ext cx="5905500" cy="3009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0" y="6491301"/>
            <a:ext cx="6019800" cy="338554"/>
          </a:xfrm>
          <a:prstGeom prst="rect">
            <a:avLst/>
          </a:prstGeom>
          <a:noFill/>
        </p:spPr>
        <p:txBody>
          <a:bodyPr wrap="square" rtlCol="0">
            <a:spAutoFit/>
          </a:bodyPr>
          <a:lstStyle/>
          <a:p>
            <a:r>
              <a:rPr lang="en-US" sz="1600" dirty="0"/>
              <a:t>(Srivastava, Hinton, </a:t>
            </a:r>
            <a:r>
              <a:rPr lang="en-US" sz="1600" dirty="0" err="1"/>
              <a:t>Kirzhevsky</a:t>
            </a:r>
            <a:r>
              <a:rPr lang="en-US" sz="1600" dirty="0"/>
              <a:t>, </a:t>
            </a:r>
            <a:r>
              <a:rPr lang="en-US" sz="1600" dirty="0" err="1"/>
              <a:t>Sutskever</a:t>
            </a:r>
            <a:r>
              <a:rPr lang="en-US" sz="1600" dirty="0"/>
              <a:t>, &amp; </a:t>
            </a:r>
            <a:r>
              <a:rPr lang="en-US" sz="1600" dirty="0" err="1"/>
              <a:t>Salakhutdinov</a:t>
            </a:r>
            <a:r>
              <a:rPr lang="en-US" sz="1600" dirty="0"/>
              <a:t>. 2014)</a:t>
            </a:r>
          </a:p>
        </p:txBody>
      </p:sp>
    </p:spTree>
    <p:extLst>
      <p:ext uri="{BB962C8B-B14F-4D97-AF65-F5344CB8AC3E}">
        <p14:creationId xmlns:p14="http://schemas.microsoft.com/office/powerpoint/2010/main" val="333789732"/>
      </p:ext>
    </p:extLst>
  </p:cSld>
  <p:clrMapOvr>
    <a:masterClrMapping/>
  </p:clrMapOvr>
  <mc:AlternateContent xmlns:mc="http://schemas.openxmlformats.org/markup-compatibility/2006" xmlns:p14="http://schemas.microsoft.com/office/powerpoint/2010/main">
    <mc:Choice Requires="p14">
      <p:transition spd="slow" p14:dur="2000" advTm="27630"/>
    </mc:Choice>
    <mc:Fallback xmlns="">
      <p:transition spd="slow" advTm="2763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ext uri="{D42A27DB-BD31-4B8C-83A1-F6EECF244321}">
                <p14:modId xmlns:p14="http://schemas.microsoft.com/office/powerpoint/2010/main" val="3426924010"/>
              </p:ext>
            </p:extLst>
          </p:nvPr>
        </p:nvGraphicFramePr>
        <p:xfrm>
          <a:off x="0" y="685800"/>
          <a:ext cx="9144000" cy="58674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914400" y="274639"/>
            <a:ext cx="7772400" cy="563561"/>
          </a:xfrm>
        </p:spPr>
        <p:txBody>
          <a:bodyPr>
            <a:normAutofit fontScale="90000"/>
          </a:bodyPr>
          <a:lstStyle/>
          <a:p>
            <a:r>
              <a:rPr lang="en-US" dirty="0"/>
              <a:t>Improving Generalization with Dropout</a:t>
            </a:r>
          </a:p>
        </p:txBody>
      </p:sp>
      <p:sp>
        <p:nvSpPr>
          <p:cNvPr id="4" name="TextBox 3"/>
          <p:cNvSpPr txBox="1"/>
          <p:nvPr/>
        </p:nvSpPr>
        <p:spPr>
          <a:xfrm>
            <a:off x="0" y="6477000"/>
            <a:ext cx="5638800" cy="338554"/>
          </a:xfrm>
          <a:prstGeom prst="rect">
            <a:avLst/>
          </a:prstGeom>
          <a:noFill/>
        </p:spPr>
        <p:txBody>
          <a:bodyPr wrap="square" rtlCol="0">
            <a:spAutoFit/>
          </a:bodyPr>
          <a:lstStyle/>
          <a:p>
            <a:r>
              <a:rPr lang="en-US" sz="1600" dirty="0"/>
              <a:t>(Maas, Qi, </a:t>
            </a:r>
            <a:r>
              <a:rPr lang="en-US" sz="1600" dirty="0" err="1"/>
              <a:t>Xie</a:t>
            </a:r>
            <a:r>
              <a:rPr lang="en-US" sz="1600" dirty="0"/>
              <a:t>, </a:t>
            </a:r>
            <a:r>
              <a:rPr lang="en-US" sz="1600" dirty="0" err="1"/>
              <a:t>Hannun</a:t>
            </a:r>
            <a:r>
              <a:rPr lang="en-US" sz="1600" dirty="0"/>
              <a:t>, </a:t>
            </a:r>
            <a:r>
              <a:rPr lang="en-US" sz="1600" dirty="0" err="1"/>
              <a:t>Lengerich</a:t>
            </a:r>
            <a:r>
              <a:rPr lang="en-US" sz="1600" dirty="0"/>
              <a:t>, </a:t>
            </a:r>
            <a:r>
              <a:rPr lang="en-US" sz="1600" dirty="0" err="1"/>
              <a:t>Jurafsky</a:t>
            </a:r>
            <a:r>
              <a:rPr lang="en-US" sz="1600" dirty="0"/>
              <a:t>, &amp; Ng. 2017)</a:t>
            </a:r>
          </a:p>
        </p:txBody>
      </p:sp>
    </p:spTree>
    <p:custDataLst>
      <p:tags r:id="rId1"/>
    </p:custDataLst>
    <p:extLst>
      <p:ext uri="{BB962C8B-B14F-4D97-AF65-F5344CB8AC3E}">
        <p14:creationId xmlns:p14="http://schemas.microsoft.com/office/powerpoint/2010/main" val="331838675"/>
      </p:ext>
    </p:extLst>
  </p:cSld>
  <p:clrMapOvr>
    <a:masterClrMapping/>
  </p:clrMapOvr>
  <mc:AlternateContent xmlns:mc="http://schemas.openxmlformats.org/markup-compatibility/2006" xmlns:p14="http://schemas.microsoft.com/office/powerpoint/2010/main">
    <mc:Choice Requires="p14">
      <p:transition spd="slow" p14:dur="2000" advTm="27168"/>
    </mc:Choice>
    <mc:Fallback xmlns="">
      <p:transition spd="slow" advTm="271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Improving Generalization with Dropout</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925" y="2266950"/>
            <a:ext cx="4248150" cy="23241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96612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639761"/>
          </a:xfrm>
        </p:spPr>
        <p:txBody>
          <a:bodyPr>
            <a:normAutofit fontScale="90000"/>
          </a:bodyPr>
          <a:lstStyle/>
          <a:p>
            <a:r>
              <a:rPr lang="en-US" dirty="0"/>
              <a:t>Acoustic Modeling with GMMs</a:t>
            </a:r>
          </a:p>
        </p:txBody>
      </p:sp>
      <p:sp>
        <p:nvSpPr>
          <p:cNvPr id="45" name="TextBox 44"/>
          <p:cNvSpPr txBox="1"/>
          <p:nvPr/>
        </p:nvSpPr>
        <p:spPr>
          <a:xfrm>
            <a:off x="2209800" y="845286"/>
            <a:ext cx="3352800" cy="923330"/>
          </a:xfrm>
          <a:prstGeom prst="rect">
            <a:avLst/>
          </a:prstGeom>
          <a:noFill/>
        </p:spPr>
        <p:txBody>
          <a:bodyPr wrap="square" rtlCol="0">
            <a:spAutoFit/>
          </a:bodyPr>
          <a:lstStyle/>
          <a:p>
            <a:r>
              <a:rPr lang="en-US" dirty="0"/>
              <a:t>Samson</a:t>
            </a:r>
          </a:p>
          <a:p>
            <a:r>
              <a:rPr lang="en-US" dirty="0"/>
              <a:t>S – AE – M – S –AH – N</a:t>
            </a:r>
          </a:p>
          <a:p>
            <a:r>
              <a:rPr lang="en-US" dirty="0"/>
              <a:t>942 – 6 – 37 – 8006 – 4422 …</a:t>
            </a:r>
          </a:p>
        </p:txBody>
      </p:sp>
      <p:sp>
        <p:nvSpPr>
          <p:cNvPr id="46" name="TextBox 45"/>
          <p:cNvSpPr txBox="1"/>
          <p:nvPr/>
        </p:nvSpPr>
        <p:spPr>
          <a:xfrm>
            <a:off x="0" y="849464"/>
            <a:ext cx="1752600" cy="3416320"/>
          </a:xfrm>
          <a:prstGeom prst="rect">
            <a:avLst/>
          </a:prstGeom>
          <a:noFill/>
        </p:spPr>
        <p:txBody>
          <a:bodyPr wrap="square" rtlCol="0">
            <a:spAutoFit/>
          </a:bodyPr>
          <a:lstStyle/>
          <a:p>
            <a:r>
              <a:rPr lang="en-US" b="1" dirty="0"/>
              <a:t>Transcription:</a:t>
            </a:r>
          </a:p>
          <a:p>
            <a:r>
              <a:rPr lang="en-US" b="1" dirty="0"/>
              <a:t>Pronunciation:</a:t>
            </a:r>
          </a:p>
          <a:p>
            <a:r>
              <a:rPr lang="en-US" b="1" dirty="0"/>
              <a:t>Sub-phones :</a:t>
            </a:r>
          </a:p>
          <a:p>
            <a:endParaRPr lang="en-US" b="1" dirty="0"/>
          </a:p>
          <a:p>
            <a:r>
              <a:rPr lang="en-US" b="1" dirty="0"/>
              <a:t>Hidden Markov Model (HMM):</a:t>
            </a:r>
          </a:p>
          <a:p>
            <a:endParaRPr lang="en-US" b="1" dirty="0"/>
          </a:p>
          <a:p>
            <a:endParaRPr lang="en-US" b="1" dirty="0"/>
          </a:p>
          <a:p>
            <a:r>
              <a:rPr lang="en-US" b="1" dirty="0"/>
              <a:t>Acoustic Model:</a:t>
            </a:r>
          </a:p>
          <a:p>
            <a:endParaRPr lang="en-US" b="1" dirty="0"/>
          </a:p>
          <a:p>
            <a:endParaRPr lang="en-US" b="1" dirty="0"/>
          </a:p>
          <a:p>
            <a:r>
              <a:rPr lang="en-US" b="1" dirty="0"/>
              <a:t>Audio Input:</a:t>
            </a:r>
          </a:p>
        </p:txBody>
      </p:sp>
      <p:sp>
        <p:nvSpPr>
          <p:cNvPr id="38" name="Rounded Rectangle 37"/>
          <p:cNvSpPr/>
          <p:nvPr/>
        </p:nvSpPr>
        <p:spPr>
          <a:xfrm>
            <a:off x="1815579" y="3962400"/>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Features</a:t>
            </a:r>
          </a:p>
        </p:txBody>
      </p:sp>
      <p:sp>
        <p:nvSpPr>
          <p:cNvPr id="51" name="Oval 50"/>
          <p:cNvSpPr/>
          <p:nvPr/>
        </p:nvSpPr>
        <p:spPr>
          <a:xfrm>
            <a:off x="2021107" y="1768616"/>
            <a:ext cx="838200" cy="762000"/>
          </a:xfrm>
          <a:prstGeom prst="ellipse">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942</a:t>
            </a:r>
          </a:p>
        </p:txBody>
      </p:sp>
      <p:cxnSp>
        <p:nvCxnSpPr>
          <p:cNvPr id="53" name="Straight Arrow Connector 52"/>
          <p:cNvCxnSpPr/>
          <p:nvPr/>
        </p:nvCxnSpPr>
        <p:spPr>
          <a:xfrm>
            <a:off x="2440207" y="2530616"/>
            <a:ext cx="0" cy="345882"/>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608" t="31169" r="34175" b="45461"/>
          <a:stretch/>
        </p:blipFill>
        <p:spPr bwMode="auto">
          <a:xfrm>
            <a:off x="1752600" y="4419600"/>
            <a:ext cx="4500438" cy="13445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8" name="Rounded Rectangle 87"/>
          <p:cNvSpPr/>
          <p:nvPr/>
        </p:nvSpPr>
        <p:spPr>
          <a:xfrm>
            <a:off x="3276600" y="3962400"/>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Features</a:t>
            </a:r>
          </a:p>
        </p:txBody>
      </p:sp>
      <p:sp>
        <p:nvSpPr>
          <p:cNvPr id="86" name="Oval 85"/>
          <p:cNvSpPr/>
          <p:nvPr/>
        </p:nvSpPr>
        <p:spPr>
          <a:xfrm>
            <a:off x="3482128" y="1768616"/>
            <a:ext cx="838200" cy="762000"/>
          </a:xfrm>
          <a:prstGeom prst="ellipse">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942</a:t>
            </a:r>
          </a:p>
        </p:txBody>
      </p:sp>
      <p:cxnSp>
        <p:nvCxnSpPr>
          <p:cNvPr id="87" name="Straight Arrow Connector 86"/>
          <p:cNvCxnSpPr/>
          <p:nvPr/>
        </p:nvCxnSpPr>
        <p:spPr>
          <a:xfrm>
            <a:off x="3901228" y="2530616"/>
            <a:ext cx="0" cy="345882"/>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4732804" y="3962400"/>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Features</a:t>
            </a:r>
          </a:p>
        </p:txBody>
      </p:sp>
      <p:sp>
        <p:nvSpPr>
          <p:cNvPr id="97" name="Oval 96"/>
          <p:cNvSpPr/>
          <p:nvPr/>
        </p:nvSpPr>
        <p:spPr>
          <a:xfrm>
            <a:off x="4938332" y="1768616"/>
            <a:ext cx="838200" cy="762000"/>
          </a:xfrm>
          <a:prstGeom prst="ellipse">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6</a:t>
            </a:r>
          </a:p>
        </p:txBody>
      </p:sp>
      <p:cxnSp>
        <p:nvCxnSpPr>
          <p:cNvPr id="98" name="Straight Arrow Connector 97"/>
          <p:cNvCxnSpPr/>
          <p:nvPr/>
        </p:nvCxnSpPr>
        <p:spPr>
          <a:xfrm>
            <a:off x="5357432" y="2530616"/>
            <a:ext cx="0" cy="345882"/>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51" idx="6"/>
            <a:endCxn id="86" idx="2"/>
          </p:cNvCxnSpPr>
          <p:nvPr/>
        </p:nvCxnSpPr>
        <p:spPr>
          <a:xfrm>
            <a:off x="2859307" y="2149616"/>
            <a:ext cx="622821" cy="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6" idx="6"/>
            <a:endCxn id="97" idx="2"/>
          </p:cNvCxnSpPr>
          <p:nvPr/>
        </p:nvCxnSpPr>
        <p:spPr>
          <a:xfrm>
            <a:off x="4320328" y="2149616"/>
            <a:ext cx="618004" cy="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7" name="Picture 3" descr="threehumps.eps"/>
          <p:cNvPicPr>
            <a:picLocks noChangeAspect="1"/>
          </p:cNvPicPr>
          <p:nvPr/>
        </p:nvPicPr>
        <p:blipFill rotWithShape="1">
          <a:blip r:embed="rId4" cstate="print">
            <a:extLst>
              <a:ext uri="{28A0092B-C50C-407E-A947-70E740481C1C}">
                <a14:useLocalDpi xmlns:a14="http://schemas.microsoft.com/office/drawing/2010/main" val="0"/>
              </a:ext>
            </a:extLst>
          </a:blip>
          <a:srcRect l="13031" t="7349" r="9008" b="10608"/>
          <a:stretch/>
        </p:blipFill>
        <p:spPr bwMode="auto">
          <a:xfrm>
            <a:off x="1828800" y="2895600"/>
            <a:ext cx="1194226" cy="943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 name="Picture 3" descr="threehumps.eps"/>
          <p:cNvPicPr>
            <a:picLocks noChangeAspect="1"/>
          </p:cNvPicPr>
          <p:nvPr/>
        </p:nvPicPr>
        <p:blipFill rotWithShape="1">
          <a:blip r:embed="rId4" cstate="print">
            <a:extLst>
              <a:ext uri="{28A0092B-C50C-407E-A947-70E740481C1C}">
                <a14:useLocalDpi xmlns:a14="http://schemas.microsoft.com/office/drawing/2010/main" val="0"/>
              </a:ext>
            </a:extLst>
          </a:blip>
          <a:srcRect l="13031" t="7349" r="9008" b="10608"/>
          <a:stretch/>
        </p:blipFill>
        <p:spPr bwMode="auto">
          <a:xfrm>
            <a:off x="3276600" y="2895600"/>
            <a:ext cx="1194226" cy="943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3" descr="threehumps.eps"/>
          <p:cNvPicPr>
            <a:picLocks noChangeAspect="1"/>
          </p:cNvPicPr>
          <p:nvPr/>
        </p:nvPicPr>
        <p:blipFill rotWithShape="1">
          <a:blip r:embed="rId4" cstate="print">
            <a:extLst>
              <a:ext uri="{28A0092B-C50C-407E-A947-70E740481C1C}">
                <a14:useLocalDpi xmlns:a14="http://schemas.microsoft.com/office/drawing/2010/main" val="0"/>
              </a:ext>
            </a:extLst>
          </a:blip>
          <a:srcRect l="13031" t="7349" r="9008" b="10608"/>
          <a:stretch/>
        </p:blipFill>
        <p:spPr bwMode="auto">
          <a:xfrm flipH="1">
            <a:off x="4800600" y="2895600"/>
            <a:ext cx="1194226" cy="943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6553200" y="2743200"/>
            <a:ext cx="2590800" cy="1200329"/>
          </a:xfrm>
          <a:prstGeom prst="rect">
            <a:avLst/>
          </a:prstGeom>
          <a:noFill/>
        </p:spPr>
        <p:txBody>
          <a:bodyPr wrap="square" rtlCol="0">
            <a:spAutoFit/>
          </a:bodyPr>
          <a:lstStyle/>
          <a:p>
            <a:r>
              <a:rPr lang="en-US" dirty="0"/>
              <a:t>GMM models:</a:t>
            </a:r>
          </a:p>
          <a:p>
            <a:r>
              <a:rPr lang="en-US" dirty="0"/>
              <a:t>P(</a:t>
            </a:r>
            <a:r>
              <a:rPr lang="en-US" dirty="0" err="1"/>
              <a:t>x|s</a:t>
            </a:r>
            <a:r>
              <a:rPr lang="en-US" dirty="0"/>
              <a:t>)</a:t>
            </a:r>
          </a:p>
          <a:p>
            <a:r>
              <a:rPr lang="en-US" dirty="0"/>
              <a:t>x: input features</a:t>
            </a:r>
          </a:p>
          <a:p>
            <a:r>
              <a:rPr lang="en-US" dirty="0"/>
              <a:t>s: HMM state</a:t>
            </a:r>
          </a:p>
        </p:txBody>
      </p:sp>
    </p:spTree>
    <p:extLst>
      <p:ext uri="{BB962C8B-B14F-4D97-AF65-F5344CB8AC3E}">
        <p14:creationId xmlns:p14="http://schemas.microsoft.com/office/powerpoint/2010/main" val="3021134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639761"/>
          </a:xfrm>
        </p:spPr>
        <p:txBody>
          <a:bodyPr>
            <a:normAutofit fontScale="90000"/>
          </a:bodyPr>
          <a:lstStyle/>
          <a:p>
            <a:r>
              <a:rPr lang="en-US" dirty="0"/>
              <a:t>Combining Speech Corpora</a:t>
            </a:r>
          </a:p>
        </p:txBody>
      </p:sp>
      <p:sp>
        <p:nvSpPr>
          <p:cNvPr id="5" name="Oval 4"/>
          <p:cNvSpPr>
            <a:spLocks noChangeAspect="1"/>
          </p:cNvSpPr>
          <p:nvPr/>
        </p:nvSpPr>
        <p:spPr>
          <a:xfrm>
            <a:off x="381000" y="1600200"/>
            <a:ext cx="914400" cy="914400"/>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r>
              <a:rPr lang="en-US" dirty="0">
                <a:solidFill>
                  <a:schemeClr val="tx1"/>
                </a:solidFill>
              </a:rPr>
              <a:t>300 hours</a:t>
            </a:r>
          </a:p>
        </p:txBody>
      </p:sp>
      <p:sp>
        <p:nvSpPr>
          <p:cNvPr id="6" name="Oval 5"/>
          <p:cNvSpPr>
            <a:spLocks noChangeAspect="1"/>
          </p:cNvSpPr>
          <p:nvPr/>
        </p:nvSpPr>
        <p:spPr>
          <a:xfrm>
            <a:off x="3276600" y="1600200"/>
            <a:ext cx="3328416" cy="3328416"/>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2,000 hours</a:t>
            </a:r>
          </a:p>
        </p:txBody>
      </p:sp>
      <p:sp>
        <p:nvSpPr>
          <p:cNvPr id="7" name="Oval 6"/>
          <p:cNvSpPr>
            <a:spLocks noChangeAspect="1"/>
          </p:cNvSpPr>
          <p:nvPr/>
        </p:nvSpPr>
        <p:spPr>
          <a:xfrm>
            <a:off x="1295400" y="3200400"/>
            <a:ext cx="914400" cy="914400"/>
          </a:xfrm>
          <a:prstGeom prst="ellipse">
            <a:avLst/>
          </a:prstGeom>
          <a:solidFill>
            <a:schemeClr val="accent5"/>
          </a:solidFill>
        </p:spPr>
        <p:style>
          <a:lnRef idx="1">
            <a:schemeClr val="accent5"/>
          </a:lnRef>
          <a:fillRef idx="3">
            <a:schemeClr val="accent5"/>
          </a:fillRef>
          <a:effectRef idx="2">
            <a:schemeClr val="accent5"/>
          </a:effectRef>
          <a:fontRef idx="minor">
            <a:schemeClr val="lt1"/>
          </a:fontRef>
        </p:style>
        <p:txBody>
          <a:bodyPr wrap="none" rtlCol="0" anchor="ctr">
            <a:normAutofit/>
          </a:bodyPr>
          <a:lstStyle/>
          <a:p>
            <a:pPr algn="ctr"/>
            <a:r>
              <a:rPr lang="en-US" dirty="0">
                <a:solidFill>
                  <a:schemeClr val="tx1"/>
                </a:solidFill>
              </a:rPr>
              <a:t>4,870</a:t>
            </a:r>
            <a:br>
              <a:rPr lang="en-US" dirty="0">
                <a:solidFill>
                  <a:schemeClr val="tx1"/>
                </a:solidFill>
              </a:rPr>
            </a:br>
            <a:r>
              <a:rPr lang="en-US" dirty="0">
                <a:solidFill>
                  <a:schemeClr val="tx1"/>
                </a:solidFill>
              </a:rPr>
              <a:t>speakers</a:t>
            </a:r>
          </a:p>
        </p:txBody>
      </p:sp>
      <p:sp>
        <p:nvSpPr>
          <p:cNvPr id="8" name="Oval 7"/>
          <p:cNvSpPr>
            <a:spLocks noChangeAspect="1"/>
          </p:cNvSpPr>
          <p:nvPr/>
        </p:nvSpPr>
        <p:spPr>
          <a:xfrm>
            <a:off x="6172200" y="3581400"/>
            <a:ext cx="2825496" cy="2825496"/>
          </a:xfrm>
          <a:prstGeom prst="ellipse">
            <a:avLst/>
          </a:prstGeom>
          <a:solidFill>
            <a:schemeClr val="bg2"/>
          </a:solidFill>
        </p:spPr>
        <p:style>
          <a:lnRef idx="1">
            <a:schemeClr val="accent5"/>
          </a:lnRef>
          <a:fillRef idx="3">
            <a:schemeClr val="accent5"/>
          </a:fillRef>
          <a:effectRef idx="2">
            <a:schemeClr val="accent5"/>
          </a:effectRef>
          <a:fontRef idx="minor">
            <a:schemeClr val="lt1"/>
          </a:fontRef>
        </p:style>
        <p:txBody>
          <a:bodyPr wrap="none" rtlCol="0" anchor="ctr">
            <a:normAutofit/>
          </a:bodyPr>
          <a:lstStyle/>
          <a:p>
            <a:pPr algn="ctr"/>
            <a:r>
              <a:rPr lang="en-US" dirty="0">
                <a:solidFill>
                  <a:schemeClr val="tx1"/>
                </a:solidFill>
              </a:rPr>
              <a:t>23,394</a:t>
            </a:r>
            <a:br>
              <a:rPr lang="en-US" dirty="0">
                <a:solidFill>
                  <a:schemeClr val="tx1"/>
                </a:solidFill>
              </a:rPr>
            </a:br>
            <a:r>
              <a:rPr lang="en-US" dirty="0">
                <a:solidFill>
                  <a:schemeClr val="tx1"/>
                </a:solidFill>
              </a:rPr>
              <a:t>speakers</a:t>
            </a:r>
          </a:p>
        </p:txBody>
      </p:sp>
      <p:sp>
        <p:nvSpPr>
          <p:cNvPr id="9" name="TextBox 8"/>
          <p:cNvSpPr txBox="1"/>
          <p:nvPr/>
        </p:nvSpPr>
        <p:spPr>
          <a:xfrm>
            <a:off x="381000" y="838200"/>
            <a:ext cx="2514600" cy="523220"/>
          </a:xfrm>
          <a:prstGeom prst="rect">
            <a:avLst/>
          </a:prstGeom>
          <a:noFill/>
        </p:spPr>
        <p:txBody>
          <a:bodyPr wrap="square" rtlCol="0">
            <a:spAutoFit/>
          </a:bodyPr>
          <a:lstStyle/>
          <a:p>
            <a:pPr algn="ctr"/>
            <a:r>
              <a:rPr lang="en-US" sz="2800" b="1" dirty="0"/>
              <a:t>Switchboard</a:t>
            </a:r>
          </a:p>
        </p:txBody>
      </p:sp>
      <p:sp>
        <p:nvSpPr>
          <p:cNvPr id="10" name="TextBox 9"/>
          <p:cNvSpPr txBox="1"/>
          <p:nvPr/>
        </p:nvSpPr>
        <p:spPr>
          <a:xfrm>
            <a:off x="5410200" y="838200"/>
            <a:ext cx="2057400" cy="523220"/>
          </a:xfrm>
          <a:prstGeom prst="rect">
            <a:avLst/>
          </a:prstGeom>
          <a:noFill/>
        </p:spPr>
        <p:txBody>
          <a:bodyPr wrap="square" rtlCol="0">
            <a:spAutoFit/>
          </a:bodyPr>
          <a:lstStyle/>
          <a:p>
            <a:pPr algn="ctr"/>
            <a:r>
              <a:rPr lang="en-US" sz="2800" b="1" dirty="0"/>
              <a:t>Fisher</a:t>
            </a:r>
          </a:p>
        </p:txBody>
      </p:sp>
      <p:sp>
        <p:nvSpPr>
          <p:cNvPr id="11" name="TextBox 10"/>
          <p:cNvSpPr txBox="1"/>
          <p:nvPr/>
        </p:nvSpPr>
        <p:spPr>
          <a:xfrm>
            <a:off x="0" y="5410200"/>
            <a:ext cx="6019800" cy="369332"/>
          </a:xfrm>
          <a:prstGeom prst="rect">
            <a:avLst/>
          </a:prstGeom>
          <a:noFill/>
        </p:spPr>
        <p:txBody>
          <a:bodyPr wrap="square" rtlCol="0">
            <a:spAutoFit/>
          </a:bodyPr>
          <a:lstStyle/>
          <a:p>
            <a:r>
              <a:rPr lang="en-US" dirty="0"/>
              <a:t>Combined corpus baseline system now available in </a:t>
            </a:r>
            <a:r>
              <a:rPr lang="en-US" dirty="0" err="1"/>
              <a:t>Kaldi</a:t>
            </a:r>
            <a:r>
              <a:rPr lang="en-US" dirty="0"/>
              <a:t> </a:t>
            </a:r>
          </a:p>
        </p:txBody>
      </p:sp>
      <p:sp>
        <p:nvSpPr>
          <p:cNvPr id="12" name="TextBox 11"/>
          <p:cNvSpPr txBox="1"/>
          <p:nvPr/>
        </p:nvSpPr>
        <p:spPr>
          <a:xfrm>
            <a:off x="0" y="6477000"/>
            <a:ext cx="5638800" cy="338554"/>
          </a:xfrm>
          <a:prstGeom prst="rect">
            <a:avLst/>
          </a:prstGeom>
          <a:noFill/>
        </p:spPr>
        <p:txBody>
          <a:bodyPr wrap="square" rtlCol="0">
            <a:spAutoFit/>
          </a:bodyPr>
          <a:lstStyle/>
          <a:p>
            <a:r>
              <a:rPr lang="en-US" sz="1600" dirty="0"/>
              <a:t>(Maas, Qi, </a:t>
            </a:r>
            <a:r>
              <a:rPr lang="en-US" sz="1600" dirty="0" err="1"/>
              <a:t>Xie</a:t>
            </a:r>
            <a:r>
              <a:rPr lang="en-US" sz="1600" dirty="0"/>
              <a:t>, </a:t>
            </a:r>
            <a:r>
              <a:rPr lang="en-US" sz="1600" dirty="0" err="1"/>
              <a:t>Hannun</a:t>
            </a:r>
            <a:r>
              <a:rPr lang="en-US" sz="1600" dirty="0"/>
              <a:t>, </a:t>
            </a:r>
            <a:r>
              <a:rPr lang="en-US" sz="1600" dirty="0" err="1"/>
              <a:t>Lengerich</a:t>
            </a:r>
            <a:r>
              <a:rPr lang="en-US" sz="1600" dirty="0"/>
              <a:t>, </a:t>
            </a:r>
            <a:r>
              <a:rPr lang="en-US" sz="1600" dirty="0" err="1"/>
              <a:t>Jurafsky</a:t>
            </a:r>
            <a:r>
              <a:rPr lang="en-US" sz="1600" dirty="0"/>
              <a:t>, &amp; Ng. In Submission)</a:t>
            </a:r>
          </a:p>
        </p:txBody>
      </p:sp>
    </p:spTree>
    <p:custDataLst>
      <p:tags r:id="rId1"/>
    </p:custDataLst>
    <p:extLst>
      <p:ext uri="{BB962C8B-B14F-4D97-AF65-F5344CB8AC3E}">
        <p14:creationId xmlns:p14="http://schemas.microsoft.com/office/powerpoint/2010/main" val="3057139289"/>
      </p:ext>
    </p:extLst>
  </p:cSld>
  <p:clrMapOvr>
    <a:masterClrMapping/>
  </p:clrMapOvr>
  <mc:AlternateContent xmlns:mc="http://schemas.openxmlformats.org/markup-compatibility/2006" xmlns:p14="http://schemas.microsoft.com/office/powerpoint/2010/main">
    <mc:Choice Requires="p14">
      <p:transition spd="slow" p14:dur="2000" advTm="91523"/>
    </mc:Choice>
    <mc:Fallback xmlns="">
      <p:transition spd="slow" advTm="915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3363493"/>
              </p:ext>
            </p:extLst>
          </p:nvPr>
        </p:nvGraphicFramePr>
        <p:xfrm>
          <a:off x="0" y="685800"/>
          <a:ext cx="9144000" cy="58674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914400" y="274639"/>
            <a:ext cx="7772400" cy="563561"/>
          </a:xfrm>
        </p:spPr>
        <p:txBody>
          <a:bodyPr>
            <a:normAutofit fontScale="90000"/>
          </a:bodyPr>
          <a:lstStyle/>
          <a:p>
            <a:r>
              <a:rPr lang="en-US" dirty="0"/>
              <a:t>Scaling Total Parameters Revisited</a:t>
            </a:r>
          </a:p>
        </p:txBody>
      </p:sp>
      <p:sp>
        <p:nvSpPr>
          <p:cNvPr id="5" name="Rectangle 4"/>
          <p:cNvSpPr/>
          <p:nvPr/>
        </p:nvSpPr>
        <p:spPr>
          <a:xfrm>
            <a:off x="8153400" y="685800"/>
            <a:ext cx="762000"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7" name="TextBox 6"/>
          <p:cNvSpPr txBox="1"/>
          <p:nvPr/>
        </p:nvSpPr>
        <p:spPr>
          <a:xfrm>
            <a:off x="0" y="6477000"/>
            <a:ext cx="5638800" cy="338554"/>
          </a:xfrm>
          <a:prstGeom prst="rect">
            <a:avLst/>
          </a:prstGeom>
          <a:noFill/>
        </p:spPr>
        <p:txBody>
          <a:bodyPr wrap="square" rtlCol="0">
            <a:spAutoFit/>
          </a:bodyPr>
          <a:lstStyle/>
          <a:p>
            <a:r>
              <a:rPr lang="en-US" sz="1600" dirty="0"/>
              <a:t>(Maas, Qi, </a:t>
            </a:r>
            <a:r>
              <a:rPr lang="en-US" sz="1600" dirty="0" err="1"/>
              <a:t>Xie</a:t>
            </a:r>
            <a:r>
              <a:rPr lang="en-US" sz="1600" dirty="0"/>
              <a:t>, </a:t>
            </a:r>
            <a:r>
              <a:rPr lang="en-US" sz="1600" dirty="0" err="1"/>
              <a:t>Hannun</a:t>
            </a:r>
            <a:r>
              <a:rPr lang="en-US" sz="1600" dirty="0"/>
              <a:t>, </a:t>
            </a:r>
            <a:r>
              <a:rPr lang="en-US" sz="1600" dirty="0" err="1"/>
              <a:t>Lengerich</a:t>
            </a:r>
            <a:r>
              <a:rPr lang="en-US" sz="1600" dirty="0"/>
              <a:t>, </a:t>
            </a:r>
            <a:r>
              <a:rPr lang="en-US" sz="1600" dirty="0" err="1"/>
              <a:t>Jurafsky</a:t>
            </a:r>
            <a:r>
              <a:rPr lang="en-US" sz="1600" dirty="0"/>
              <a:t>, &amp; Ng. </a:t>
            </a:r>
            <a:r>
              <a:rPr lang="en-US" dirty="0"/>
              <a:t>2017</a:t>
            </a:r>
            <a:r>
              <a:rPr lang="en-US" sz="1600" dirty="0"/>
              <a:t>)</a:t>
            </a:r>
          </a:p>
        </p:txBody>
      </p:sp>
    </p:spTree>
    <p:custDataLst>
      <p:tags r:id="rId1"/>
    </p:custDataLst>
    <p:extLst>
      <p:ext uri="{BB962C8B-B14F-4D97-AF65-F5344CB8AC3E}">
        <p14:creationId xmlns:p14="http://schemas.microsoft.com/office/powerpoint/2010/main" val="3135163656"/>
      </p:ext>
    </p:extLst>
  </p:cSld>
  <p:clrMapOvr>
    <a:masterClrMapping/>
  </p:clrMapOvr>
  <mc:AlternateContent xmlns:mc="http://schemas.openxmlformats.org/markup-compatibility/2006" xmlns:p14="http://schemas.microsoft.com/office/powerpoint/2010/main">
    <mc:Choice Requires="p14">
      <p:transition spd="slow" p14:dur="2000" advTm="29215"/>
    </mc:Choice>
    <mc:Fallback xmlns="">
      <p:transition spd="slow" advTm="29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chart seriesIdx="-4" categoryIdx="0" bldStep="category"/>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chart seriesIdx="-4" categoryIdx="1" bldStep="category"/>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chart seriesIdx="-4" categoryIdx="2" bldStep="category"/>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chart seriesIdx="-4" categoryIdx="3" bldStep="category"/>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chart seriesIdx="-4" categoryIdx="4"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66110400"/>
              </p:ext>
            </p:extLst>
          </p:nvPr>
        </p:nvGraphicFramePr>
        <p:xfrm>
          <a:off x="0" y="685800"/>
          <a:ext cx="9144000" cy="58674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914400" y="274639"/>
            <a:ext cx="7772400" cy="487361"/>
          </a:xfrm>
        </p:spPr>
        <p:txBody>
          <a:bodyPr>
            <a:normAutofit fontScale="90000"/>
          </a:bodyPr>
          <a:lstStyle/>
          <a:p>
            <a:r>
              <a:rPr lang="en-US" dirty="0"/>
              <a:t>Scaling Total Parameters Revisited</a:t>
            </a:r>
          </a:p>
        </p:txBody>
      </p:sp>
      <p:sp>
        <p:nvSpPr>
          <p:cNvPr id="6" name="TextBox 5"/>
          <p:cNvSpPr txBox="1"/>
          <p:nvPr/>
        </p:nvSpPr>
        <p:spPr>
          <a:xfrm>
            <a:off x="0" y="6477000"/>
            <a:ext cx="5638800" cy="338554"/>
          </a:xfrm>
          <a:prstGeom prst="rect">
            <a:avLst/>
          </a:prstGeom>
          <a:noFill/>
        </p:spPr>
        <p:txBody>
          <a:bodyPr wrap="square" rtlCol="0">
            <a:spAutoFit/>
          </a:bodyPr>
          <a:lstStyle/>
          <a:p>
            <a:r>
              <a:rPr lang="en-US" sz="1600" dirty="0"/>
              <a:t>(Maas, Qi, </a:t>
            </a:r>
            <a:r>
              <a:rPr lang="en-US" sz="1600" dirty="0" err="1"/>
              <a:t>Xie</a:t>
            </a:r>
            <a:r>
              <a:rPr lang="en-US" sz="1600" dirty="0"/>
              <a:t>, </a:t>
            </a:r>
            <a:r>
              <a:rPr lang="en-US" sz="1600" dirty="0" err="1"/>
              <a:t>Hannun</a:t>
            </a:r>
            <a:r>
              <a:rPr lang="en-US" sz="1600" dirty="0"/>
              <a:t>, </a:t>
            </a:r>
            <a:r>
              <a:rPr lang="en-US" sz="1600" dirty="0" err="1"/>
              <a:t>Lengerich</a:t>
            </a:r>
            <a:r>
              <a:rPr lang="en-US" sz="1600" dirty="0"/>
              <a:t>, </a:t>
            </a:r>
            <a:r>
              <a:rPr lang="en-US" sz="1600" dirty="0" err="1"/>
              <a:t>Jurafsky</a:t>
            </a:r>
            <a:r>
              <a:rPr lang="en-US" sz="1600" dirty="0"/>
              <a:t>, &amp; Ng. </a:t>
            </a:r>
            <a:r>
              <a:rPr lang="en-US" dirty="0"/>
              <a:t>2017</a:t>
            </a:r>
            <a:r>
              <a:rPr lang="en-US" sz="1600" dirty="0"/>
              <a:t>)</a:t>
            </a:r>
          </a:p>
        </p:txBody>
      </p:sp>
    </p:spTree>
    <p:extLst>
      <p:ext uri="{BB962C8B-B14F-4D97-AF65-F5344CB8AC3E}">
        <p14:creationId xmlns:p14="http://schemas.microsoft.com/office/powerpoint/2010/main" val="35309347"/>
      </p:ext>
    </p:extLst>
  </p:cSld>
  <p:clrMapOvr>
    <a:masterClrMapping/>
  </p:clrMapOvr>
  <mc:AlternateContent xmlns:mc="http://schemas.openxmlformats.org/markup-compatibility/2006" xmlns:p14="http://schemas.microsoft.com/office/powerpoint/2010/main">
    <mc:Choice Requires="p14">
      <p:transition spd="slow" p14:dur="2000" advTm="30735"/>
    </mc:Choice>
    <mc:Fallback xmlns="">
      <p:transition spd="slow" advTm="3073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2384373"/>
              </p:ext>
            </p:extLst>
          </p:nvPr>
        </p:nvGraphicFramePr>
        <p:xfrm>
          <a:off x="647700" y="685800"/>
          <a:ext cx="7848600" cy="5715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914400" y="274639"/>
            <a:ext cx="7772400" cy="563561"/>
          </a:xfrm>
        </p:spPr>
        <p:txBody>
          <a:bodyPr>
            <a:normAutofit fontScale="90000"/>
          </a:bodyPr>
          <a:lstStyle/>
          <a:p>
            <a:r>
              <a:rPr lang="en-US" dirty="0"/>
              <a:t>Impact of Depth</a:t>
            </a:r>
          </a:p>
        </p:txBody>
      </p:sp>
      <p:sp>
        <p:nvSpPr>
          <p:cNvPr id="6" name="TextBox 5"/>
          <p:cNvSpPr txBox="1"/>
          <p:nvPr/>
        </p:nvSpPr>
        <p:spPr>
          <a:xfrm>
            <a:off x="0" y="6477000"/>
            <a:ext cx="5638800" cy="338554"/>
          </a:xfrm>
          <a:prstGeom prst="rect">
            <a:avLst/>
          </a:prstGeom>
          <a:noFill/>
        </p:spPr>
        <p:txBody>
          <a:bodyPr wrap="square" rtlCol="0">
            <a:spAutoFit/>
          </a:bodyPr>
          <a:lstStyle/>
          <a:p>
            <a:r>
              <a:rPr lang="en-US" sz="1600" dirty="0"/>
              <a:t>(Maas, Qi, </a:t>
            </a:r>
            <a:r>
              <a:rPr lang="en-US" sz="1600" dirty="0" err="1"/>
              <a:t>Xie</a:t>
            </a:r>
            <a:r>
              <a:rPr lang="en-US" sz="1600" dirty="0"/>
              <a:t>, </a:t>
            </a:r>
            <a:r>
              <a:rPr lang="en-US" sz="1600" dirty="0" err="1"/>
              <a:t>Hannun</a:t>
            </a:r>
            <a:r>
              <a:rPr lang="en-US" sz="1600" dirty="0"/>
              <a:t>, </a:t>
            </a:r>
            <a:r>
              <a:rPr lang="en-US" sz="1600" dirty="0" err="1"/>
              <a:t>Lengerich</a:t>
            </a:r>
            <a:r>
              <a:rPr lang="en-US" sz="1600" dirty="0"/>
              <a:t>, </a:t>
            </a:r>
            <a:r>
              <a:rPr lang="en-US" sz="1600" dirty="0" err="1"/>
              <a:t>Jurafsky</a:t>
            </a:r>
            <a:r>
              <a:rPr lang="en-US" sz="1600" dirty="0"/>
              <a:t>, &amp; Ng. </a:t>
            </a:r>
            <a:r>
              <a:rPr lang="en-US" dirty="0"/>
              <a:t>2017</a:t>
            </a:r>
            <a:r>
              <a:rPr lang="en-US" sz="1600" dirty="0"/>
              <a:t>)</a:t>
            </a:r>
          </a:p>
        </p:txBody>
      </p:sp>
    </p:spTree>
    <p:custDataLst>
      <p:tags r:id="rId1"/>
    </p:custDataLst>
    <p:extLst>
      <p:ext uri="{BB962C8B-B14F-4D97-AF65-F5344CB8AC3E}">
        <p14:creationId xmlns:p14="http://schemas.microsoft.com/office/powerpoint/2010/main" val="2352551046"/>
      </p:ext>
    </p:extLst>
  </p:cSld>
  <p:clrMapOvr>
    <a:masterClrMapping/>
  </p:clrMapOvr>
  <mc:AlternateContent xmlns:mc="http://schemas.openxmlformats.org/markup-compatibility/2006" xmlns:p14="http://schemas.microsoft.com/office/powerpoint/2010/main">
    <mc:Choice Requires="p14">
      <p:transition spd="slow" p14:dur="2000" advTm="67285"/>
    </mc:Choice>
    <mc:Fallback xmlns="">
      <p:transition spd="slow" advTm="672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 accuracy analysis</a:t>
            </a:r>
          </a:p>
        </p:txBody>
      </p:sp>
      <p:pic>
        <p:nvPicPr>
          <p:cNvPr id="5" name="Picture 4"/>
          <p:cNvPicPr>
            <a:picLocks noChangeAspect="1"/>
          </p:cNvPicPr>
          <p:nvPr/>
        </p:nvPicPr>
        <p:blipFill>
          <a:blip r:embed="rId2"/>
          <a:stretch>
            <a:fillRect/>
          </a:stretch>
        </p:blipFill>
        <p:spPr>
          <a:xfrm>
            <a:off x="0" y="1746007"/>
            <a:ext cx="9144000" cy="3365985"/>
          </a:xfrm>
          <a:prstGeom prst="rect">
            <a:avLst/>
          </a:prstGeom>
        </p:spPr>
      </p:pic>
      <p:pic>
        <p:nvPicPr>
          <p:cNvPr id="6" name="Picture 5"/>
          <p:cNvPicPr>
            <a:picLocks noChangeAspect="1"/>
          </p:cNvPicPr>
          <p:nvPr/>
        </p:nvPicPr>
        <p:blipFill>
          <a:blip r:embed="rId3"/>
          <a:stretch>
            <a:fillRect/>
          </a:stretch>
        </p:blipFill>
        <p:spPr>
          <a:xfrm>
            <a:off x="0" y="5440360"/>
            <a:ext cx="9144000" cy="627100"/>
          </a:xfrm>
          <a:prstGeom prst="rect">
            <a:avLst/>
          </a:prstGeom>
        </p:spPr>
      </p:pic>
      <p:sp>
        <p:nvSpPr>
          <p:cNvPr id="7" name="TextBox 6"/>
          <p:cNvSpPr txBox="1"/>
          <p:nvPr/>
        </p:nvSpPr>
        <p:spPr>
          <a:xfrm>
            <a:off x="0" y="6477000"/>
            <a:ext cx="5638800" cy="338554"/>
          </a:xfrm>
          <a:prstGeom prst="rect">
            <a:avLst/>
          </a:prstGeom>
          <a:noFill/>
        </p:spPr>
        <p:txBody>
          <a:bodyPr wrap="square" rtlCol="0">
            <a:spAutoFit/>
          </a:bodyPr>
          <a:lstStyle/>
          <a:p>
            <a:r>
              <a:rPr lang="en-US" sz="1600" dirty="0"/>
              <a:t>(Maas, Qi, </a:t>
            </a:r>
            <a:r>
              <a:rPr lang="en-US" sz="1600" dirty="0" err="1"/>
              <a:t>Xie</a:t>
            </a:r>
            <a:r>
              <a:rPr lang="en-US" sz="1600" dirty="0"/>
              <a:t>, </a:t>
            </a:r>
            <a:r>
              <a:rPr lang="en-US" sz="1600" dirty="0" err="1"/>
              <a:t>Hannun</a:t>
            </a:r>
            <a:r>
              <a:rPr lang="en-US" sz="1600" dirty="0"/>
              <a:t>, </a:t>
            </a:r>
            <a:r>
              <a:rPr lang="en-US" sz="1600" dirty="0" err="1"/>
              <a:t>Lengerich</a:t>
            </a:r>
            <a:r>
              <a:rPr lang="en-US" sz="1600" dirty="0"/>
              <a:t>, </a:t>
            </a:r>
            <a:r>
              <a:rPr lang="en-US" sz="1600" dirty="0" err="1"/>
              <a:t>Jurafsky</a:t>
            </a:r>
            <a:r>
              <a:rPr lang="en-US" sz="1600" dirty="0"/>
              <a:t>, &amp; Ng. </a:t>
            </a:r>
            <a:r>
              <a:rPr lang="en-US" dirty="0"/>
              <a:t>2017</a:t>
            </a:r>
            <a:r>
              <a:rPr lang="en-US" sz="1600" dirty="0"/>
              <a:t>)</a:t>
            </a:r>
          </a:p>
        </p:txBody>
      </p:sp>
    </p:spTree>
    <p:extLst>
      <p:ext uri="{BB962C8B-B14F-4D97-AF65-F5344CB8AC3E}">
        <p14:creationId xmlns:p14="http://schemas.microsoft.com/office/powerpoint/2010/main" val="2190996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Building A Strong DNN Acoustic Model</a:t>
            </a:r>
          </a:p>
        </p:txBody>
      </p:sp>
      <p:sp>
        <p:nvSpPr>
          <p:cNvPr id="3" name="Content Placeholder 2"/>
          <p:cNvSpPr>
            <a:spLocks noGrp="1"/>
          </p:cNvSpPr>
          <p:nvPr>
            <p:ph idx="1"/>
          </p:nvPr>
        </p:nvSpPr>
        <p:spPr/>
        <p:txBody>
          <a:bodyPr/>
          <a:lstStyle/>
          <a:p>
            <a:r>
              <a:rPr lang="en-US" dirty="0"/>
              <a:t>Large</a:t>
            </a:r>
          </a:p>
          <a:p>
            <a:r>
              <a:rPr lang="en-US" dirty="0"/>
              <a:t>At least 3 hidden layers</a:t>
            </a:r>
          </a:p>
          <a:p>
            <a:r>
              <a:rPr lang="en-US" dirty="0"/>
              <a:t>Training data</a:t>
            </a:r>
          </a:p>
          <a:p>
            <a:r>
              <a:rPr lang="en-US" dirty="0"/>
              <a:t>Less important:</a:t>
            </a:r>
          </a:p>
          <a:p>
            <a:pPr lvl="1"/>
            <a:r>
              <a:rPr lang="en-US" dirty="0"/>
              <a:t>Dropout regularization</a:t>
            </a:r>
          </a:p>
          <a:p>
            <a:pPr lvl="1"/>
            <a:r>
              <a:rPr lang="en-US" dirty="0"/>
              <a:t>Specific optimization algorithm settings</a:t>
            </a:r>
          </a:p>
          <a:p>
            <a:pPr lvl="1"/>
            <a:r>
              <a:rPr lang="en-US" dirty="0"/>
              <a:t>Initialization (we don’t need pre-training)</a:t>
            </a:r>
          </a:p>
          <a:p>
            <a:pPr lvl="1"/>
            <a:endParaRPr lang="en-US" dirty="0"/>
          </a:p>
        </p:txBody>
      </p:sp>
      <p:sp>
        <p:nvSpPr>
          <p:cNvPr id="5" name="TextBox 4"/>
          <p:cNvSpPr txBox="1"/>
          <p:nvPr/>
        </p:nvSpPr>
        <p:spPr>
          <a:xfrm>
            <a:off x="0" y="6477000"/>
            <a:ext cx="5638800" cy="338554"/>
          </a:xfrm>
          <a:prstGeom prst="rect">
            <a:avLst/>
          </a:prstGeom>
          <a:noFill/>
        </p:spPr>
        <p:txBody>
          <a:bodyPr wrap="square" rtlCol="0">
            <a:spAutoFit/>
          </a:bodyPr>
          <a:lstStyle/>
          <a:p>
            <a:r>
              <a:rPr lang="en-US" sz="1600" dirty="0"/>
              <a:t>(Maas, Qi, </a:t>
            </a:r>
            <a:r>
              <a:rPr lang="en-US" sz="1600" dirty="0" err="1"/>
              <a:t>Xie</a:t>
            </a:r>
            <a:r>
              <a:rPr lang="en-US" sz="1600" dirty="0"/>
              <a:t>, </a:t>
            </a:r>
            <a:r>
              <a:rPr lang="en-US" sz="1600" dirty="0" err="1"/>
              <a:t>Hannun</a:t>
            </a:r>
            <a:r>
              <a:rPr lang="en-US" sz="1600" dirty="0"/>
              <a:t>, </a:t>
            </a:r>
            <a:r>
              <a:rPr lang="en-US" sz="1600" dirty="0" err="1"/>
              <a:t>Lengerich</a:t>
            </a:r>
            <a:r>
              <a:rPr lang="en-US" sz="1600" dirty="0"/>
              <a:t>, </a:t>
            </a:r>
            <a:r>
              <a:rPr lang="en-US" sz="1600" dirty="0" err="1"/>
              <a:t>Jurafsky</a:t>
            </a:r>
            <a:r>
              <a:rPr lang="en-US" sz="1600" dirty="0"/>
              <a:t>, &amp; Ng. </a:t>
            </a:r>
            <a:r>
              <a:rPr lang="en-US" dirty="0"/>
              <a:t>2017</a:t>
            </a:r>
            <a:r>
              <a:rPr lang="en-US" sz="1600" dirty="0"/>
              <a:t>)</a:t>
            </a:r>
          </a:p>
        </p:txBody>
      </p:sp>
    </p:spTree>
    <p:custDataLst>
      <p:tags r:id="rId1"/>
    </p:custDataLst>
    <p:extLst>
      <p:ext uri="{BB962C8B-B14F-4D97-AF65-F5344CB8AC3E}">
        <p14:creationId xmlns:p14="http://schemas.microsoft.com/office/powerpoint/2010/main" val="98355495"/>
      </p:ext>
    </p:extLst>
  </p:cSld>
  <p:clrMapOvr>
    <a:masterClrMapping/>
  </p:clrMapOvr>
  <mc:AlternateContent xmlns:mc="http://schemas.openxmlformats.org/markup-compatibility/2006" xmlns:p14="http://schemas.microsoft.com/office/powerpoint/2010/main">
    <mc:Choice Requires="p14">
      <p:transition spd="slow" p14:dur="2000" advTm="94185"/>
    </mc:Choice>
    <mc:Fallback xmlns="">
      <p:transition spd="slow" advTm="941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a:t>
            </a:r>
          </a:p>
        </p:txBody>
      </p:sp>
      <p:sp>
        <p:nvSpPr>
          <p:cNvPr id="3" name="Content Placeholder 2"/>
          <p:cNvSpPr>
            <a:spLocks noGrp="1"/>
          </p:cNvSpPr>
          <p:nvPr>
            <p:ph sz="quarter" idx="1"/>
          </p:nvPr>
        </p:nvSpPr>
        <p:spPr/>
        <p:txBody>
          <a:bodyPr>
            <a:normAutofit/>
          </a:bodyPr>
          <a:lstStyle/>
          <a:p>
            <a:r>
              <a:rPr lang="en-US" dirty="0"/>
              <a:t>Hybrid acoustic modeling overview</a:t>
            </a:r>
          </a:p>
          <a:p>
            <a:pPr lvl="1"/>
            <a:r>
              <a:rPr lang="en-US" dirty="0"/>
              <a:t>Basic idea</a:t>
            </a:r>
          </a:p>
          <a:p>
            <a:pPr lvl="1"/>
            <a:r>
              <a:rPr lang="en-US" dirty="0"/>
              <a:t>History</a:t>
            </a:r>
          </a:p>
          <a:p>
            <a:pPr lvl="1"/>
            <a:r>
              <a:rPr lang="en-US" dirty="0"/>
              <a:t>Recent results</a:t>
            </a:r>
          </a:p>
          <a:p>
            <a:r>
              <a:rPr lang="en-US" dirty="0"/>
              <a:t>What’s different about modern DNNs?</a:t>
            </a:r>
          </a:p>
          <a:p>
            <a:r>
              <a:rPr lang="en-US" b="1" dirty="0"/>
              <a:t>Convolutional networks</a:t>
            </a:r>
          </a:p>
          <a:p>
            <a:r>
              <a:rPr lang="en-US" b="1" dirty="0"/>
              <a:t>Recurrent networks</a:t>
            </a:r>
          </a:p>
          <a:p>
            <a:r>
              <a:rPr lang="en-US" b="1" dirty="0"/>
              <a:t>Alternative loss functions</a:t>
            </a:r>
          </a:p>
        </p:txBody>
      </p:sp>
    </p:spTree>
    <p:extLst>
      <p:ext uri="{BB962C8B-B14F-4D97-AF65-F5344CB8AC3E}">
        <p14:creationId xmlns:p14="http://schemas.microsoft.com/office/powerpoint/2010/main" val="135149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first layer DNN features</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56116"/>
          <a:stretch/>
        </p:blipFill>
        <p:spPr>
          <a:xfrm>
            <a:off x="304800" y="1905000"/>
            <a:ext cx="8678906" cy="3718359"/>
          </a:xfrm>
        </p:spPr>
      </p:pic>
    </p:spTree>
    <p:extLst>
      <p:ext uri="{BB962C8B-B14F-4D97-AF65-F5344CB8AC3E}">
        <p14:creationId xmlns:p14="http://schemas.microsoft.com/office/powerpoint/2010/main" val="4103115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35011"/>
          </a:xfrm>
        </p:spPr>
        <p:txBody>
          <a:bodyPr>
            <a:normAutofit fontScale="90000"/>
          </a:bodyPr>
          <a:lstStyle/>
          <a:p>
            <a:r>
              <a:rPr lang="en-US" dirty="0"/>
              <a:t>Convolutional Networks</a:t>
            </a:r>
          </a:p>
        </p:txBody>
      </p:sp>
      <p:sp>
        <p:nvSpPr>
          <p:cNvPr id="3" name="Content Placeholder 2"/>
          <p:cNvSpPr>
            <a:spLocks noGrp="1"/>
          </p:cNvSpPr>
          <p:nvPr>
            <p:ph sz="quarter" idx="1"/>
          </p:nvPr>
        </p:nvSpPr>
        <p:spPr>
          <a:xfrm>
            <a:off x="914400" y="1009650"/>
            <a:ext cx="7772400" cy="5010150"/>
          </a:xfrm>
        </p:spPr>
        <p:txBody>
          <a:bodyPr/>
          <a:lstStyle/>
          <a:p>
            <a:r>
              <a:rPr lang="en-US" dirty="0"/>
              <a:t>Slide your filters along the frequency axis of </a:t>
            </a:r>
            <a:r>
              <a:rPr lang="en-US" dirty="0" err="1"/>
              <a:t>filterbank</a:t>
            </a:r>
            <a:r>
              <a:rPr lang="en-US" dirty="0"/>
              <a:t> features</a:t>
            </a:r>
          </a:p>
          <a:p>
            <a:r>
              <a:rPr lang="en-US" dirty="0"/>
              <a:t>Great for spectral distortions (e.g. short wave radio)</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514600"/>
            <a:ext cx="4208618" cy="2971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0" y="6281911"/>
            <a:ext cx="3124200" cy="523220"/>
          </a:xfrm>
          <a:prstGeom prst="rect">
            <a:avLst/>
          </a:prstGeom>
          <a:noFill/>
        </p:spPr>
        <p:txBody>
          <a:bodyPr wrap="square" rtlCol="0">
            <a:spAutoFit/>
          </a:bodyPr>
          <a:lstStyle/>
          <a:p>
            <a:r>
              <a:rPr lang="en-US" sz="1400" dirty="0"/>
              <a:t>(Sainath, Mohamed, Kingsbury, &amp; </a:t>
            </a:r>
            <a:r>
              <a:rPr lang="en-US" sz="1400" dirty="0" err="1"/>
              <a:t>Ramabhadran</a:t>
            </a:r>
            <a:r>
              <a:rPr lang="en-US" sz="1400" dirty="0"/>
              <a:t>. 2013)</a:t>
            </a:r>
          </a:p>
        </p:txBody>
      </p:sp>
      <p:pic>
        <p:nvPicPr>
          <p:cNvPr id="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6608" t="31169" r="70011" b="45461"/>
          <a:stretch/>
        </p:blipFill>
        <p:spPr bwMode="auto">
          <a:xfrm rot="5400000">
            <a:off x="4303159" y="5012291"/>
            <a:ext cx="1223481" cy="2362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3"/>
          <p:cNvPicPr>
            <a:picLocks noChangeAspect="1"/>
          </p:cNvPicPr>
          <p:nvPr/>
        </p:nvPicPr>
        <p:blipFill>
          <a:blip r:embed="rId5"/>
          <a:stretch>
            <a:fillRect/>
          </a:stretch>
        </p:blipFill>
        <p:spPr>
          <a:xfrm>
            <a:off x="239795" y="2869322"/>
            <a:ext cx="2884405" cy="1832089"/>
          </a:xfrm>
          <a:prstGeom prst="rect">
            <a:avLst/>
          </a:prstGeom>
        </p:spPr>
      </p:pic>
    </p:spTree>
    <p:extLst>
      <p:ext uri="{BB962C8B-B14F-4D97-AF65-F5344CB8AC3E}">
        <p14:creationId xmlns:p14="http://schemas.microsoft.com/office/powerpoint/2010/main" val="3919473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Learned Convolutional Features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2093973"/>
            <a:ext cx="5852172" cy="2670054"/>
          </a:xfrm>
          <a:prstGeom prst="rect">
            <a:avLst/>
          </a:prstGeom>
        </p:spPr>
      </p:pic>
    </p:spTree>
    <p:extLst>
      <p:ext uri="{BB962C8B-B14F-4D97-AF65-F5344CB8AC3E}">
        <p14:creationId xmlns:p14="http://schemas.microsoft.com/office/powerpoint/2010/main" val="163089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639761"/>
          </a:xfrm>
        </p:spPr>
        <p:txBody>
          <a:bodyPr>
            <a:normAutofit fontScale="90000"/>
          </a:bodyPr>
          <a:lstStyle/>
          <a:p>
            <a:r>
              <a:rPr lang="en-US" dirty="0"/>
              <a:t>DNN Hybrid Acoustic Models</a:t>
            </a:r>
          </a:p>
        </p:txBody>
      </p:sp>
      <p:sp>
        <p:nvSpPr>
          <p:cNvPr id="45" name="TextBox 44"/>
          <p:cNvSpPr txBox="1"/>
          <p:nvPr/>
        </p:nvSpPr>
        <p:spPr>
          <a:xfrm>
            <a:off x="2209800" y="845286"/>
            <a:ext cx="3352800" cy="923330"/>
          </a:xfrm>
          <a:prstGeom prst="rect">
            <a:avLst/>
          </a:prstGeom>
          <a:noFill/>
        </p:spPr>
        <p:txBody>
          <a:bodyPr wrap="square" rtlCol="0">
            <a:spAutoFit/>
          </a:bodyPr>
          <a:lstStyle/>
          <a:p>
            <a:r>
              <a:rPr lang="en-US" dirty="0"/>
              <a:t>Samson</a:t>
            </a:r>
          </a:p>
          <a:p>
            <a:r>
              <a:rPr lang="en-US" dirty="0"/>
              <a:t>S – AE – M – S –AH – N</a:t>
            </a:r>
          </a:p>
          <a:p>
            <a:r>
              <a:rPr lang="en-US" dirty="0"/>
              <a:t>942 – 6 – 37 – 8006 – 4422 …</a:t>
            </a:r>
          </a:p>
        </p:txBody>
      </p:sp>
      <p:sp>
        <p:nvSpPr>
          <p:cNvPr id="46" name="TextBox 45"/>
          <p:cNvSpPr txBox="1"/>
          <p:nvPr/>
        </p:nvSpPr>
        <p:spPr>
          <a:xfrm>
            <a:off x="0" y="849464"/>
            <a:ext cx="1752600" cy="4801314"/>
          </a:xfrm>
          <a:prstGeom prst="rect">
            <a:avLst/>
          </a:prstGeom>
          <a:noFill/>
        </p:spPr>
        <p:txBody>
          <a:bodyPr wrap="square" rtlCol="0">
            <a:spAutoFit/>
          </a:bodyPr>
          <a:lstStyle/>
          <a:p>
            <a:r>
              <a:rPr lang="en-US" b="1" dirty="0"/>
              <a:t>Transcription:</a:t>
            </a:r>
          </a:p>
          <a:p>
            <a:r>
              <a:rPr lang="en-US" b="1" dirty="0"/>
              <a:t>Pronunciation:</a:t>
            </a:r>
          </a:p>
          <a:p>
            <a:r>
              <a:rPr lang="en-US" b="1" dirty="0"/>
              <a:t>Sub-phones :</a:t>
            </a:r>
          </a:p>
          <a:p>
            <a:endParaRPr lang="en-US" b="1" dirty="0"/>
          </a:p>
          <a:p>
            <a:r>
              <a:rPr lang="en-US" b="1" dirty="0"/>
              <a:t>Hidden Markov Model (HMM):</a:t>
            </a:r>
          </a:p>
          <a:p>
            <a:endParaRPr lang="en-US" b="1" dirty="0"/>
          </a:p>
          <a:p>
            <a:endParaRPr lang="en-US" b="1" dirty="0"/>
          </a:p>
          <a:p>
            <a:endParaRPr lang="en-US" b="1" dirty="0"/>
          </a:p>
          <a:p>
            <a:endParaRPr lang="en-US" b="1" dirty="0"/>
          </a:p>
          <a:p>
            <a:r>
              <a:rPr lang="en-US" b="1" dirty="0"/>
              <a:t>Acoustic Model:</a:t>
            </a:r>
          </a:p>
          <a:p>
            <a:endParaRPr lang="en-US" b="1" dirty="0"/>
          </a:p>
          <a:p>
            <a:endParaRPr lang="en-US" b="1" dirty="0"/>
          </a:p>
          <a:p>
            <a:endParaRPr lang="en-US" b="1" dirty="0"/>
          </a:p>
          <a:p>
            <a:endParaRPr lang="en-US" b="1" dirty="0"/>
          </a:p>
          <a:p>
            <a:endParaRPr lang="en-US" b="1" dirty="0"/>
          </a:p>
          <a:p>
            <a:r>
              <a:rPr lang="en-US" b="1" dirty="0"/>
              <a:t>Audio Input:</a:t>
            </a:r>
          </a:p>
        </p:txBody>
      </p:sp>
      <p:grpSp>
        <p:nvGrpSpPr>
          <p:cNvPr id="78" name="Group 77"/>
          <p:cNvGrpSpPr/>
          <p:nvPr/>
        </p:nvGrpSpPr>
        <p:grpSpPr>
          <a:xfrm>
            <a:off x="1807175" y="1768616"/>
            <a:ext cx="1272027" cy="3369492"/>
            <a:chOff x="1493611" y="2168718"/>
            <a:chExt cx="1272027" cy="3369492"/>
          </a:xfrm>
        </p:grpSpPr>
        <p:grpSp>
          <p:nvGrpSpPr>
            <p:cNvPr id="37" name="Group 36"/>
            <p:cNvGrpSpPr/>
            <p:nvPr/>
          </p:nvGrpSpPr>
          <p:grpSpPr>
            <a:xfrm>
              <a:off x="1493611" y="3276600"/>
              <a:ext cx="1272027" cy="2261610"/>
              <a:chOff x="7620000" y="4555448"/>
              <a:chExt cx="1272027" cy="2261610"/>
            </a:xfrm>
          </p:grpSpPr>
          <p:sp>
            <p:nvSpPr>
              <p:cNvPr id="38" name="Rounded Rectangle 37"/>
              <p:cNvSpPr/>
              <p:nvPr/>
            </p:nvSpPr>
            <p:spPr>
              <a:xfrm>
                <a:off x="7625963" y="647357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Features (x</a:t>
                </a:r>
                <a:r>
                  <a:rPr lang="en-US" sz="1400" baseline="-25000" dirty="0">
                    <a:solidFill>
                      <a:schemeClr val="tx1"/>
                    </a:solidFill>
                  </a:rPr>
                  <a:t>1</a:t>
                </a:r>
                <a:r>
                  <a:rPr lang="en-US" sz="1400" dirty="0">
                    <a:solidFill>
                      <a:schemeClr val="tx1"/>
                    </a:solidFill>
                  </a:rPr>
                  <a:t>)</a:t>
                </a:r>
              </a:p>
            </p:txBody>
          </p:sp>
          <p:sp>
            <p:nvSpPr>
              <p:cNvPr id="39" name="Rounded Rectangle 38"/>
              <p:cNvSpPr/>
              <p:nvPr/>
            </p:nvSpPr>
            <p:spPr>
              <a:xfrm>
                <a:off x="7620000" y="5843807"/>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8" idx="0"/>
                <a:endCxn id="39" idx="2"/>
              </p:cNvCxnSpPr>
              <p:nvPr/>
            </p:nvCxnSpPr>
            <p:spPr>
              <a:xfrm flipH="1" flipV="1">
                <a:off x="8253032" y="6187286"/>
                <a:ext cx="5963" cy="28629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7620000" y="519734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2" name="Straight Arrow Connector 41"/>
              <p:cNvCxnSpPr>
                <a:stCxn id="39" idx="0"/>
                <a:endCxn id="41" idx="2"/>
              </p:cNvCxnSpPr>
              <p:nvPr/>
            </p:nvCxnSpPr>
            <p:spPr>
              <a:xfrm flipV="1">
                <a:off x="8253032" y="5540828"/>
                <a:ext cx="0" cy="30297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7620000" y="4555448"/>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P(s|x</a:t>
                </a:r>
                <a:r>
                  <a:rPr lang="en-US" baseline="-25000" dirty="0">
                    <a:solidFill>
                      <a:schemeClr val="tx1"/>
                    </a:solidFill>
                  </a:rPr>
                  <a:t>1</a:t>
                </a:r>
                <a:r>
                  <a:rPr lang="en-US" dirty="0">
                    <a:solidFill>
                      <a:schemeClr val="tx1"/>
                    </a:solidFill>
                  </a:rPr>
                  <a:t>)</a:t>
                </a:r>
              </a:p>
            </p:txBody>
          </p:sp>
          <p:cxnSp>
            <p:nvCxnSpPr>
              <p:cNvPr id="44" name="Straight Arrow Connector 43"/>
              <p:cNvCxnSpPr>
                <a:stCxn id="41" idx="0"/>
                <a:endCxn id="43" idx="2"/>
              </p:cNvCxnSpPr>
              <p:nvPr/>
            </p:nvCxnSpPr>
            <p:spPr>
              <a:xfrm flipV="1">
                <a:off x="8253032" y="4898927"/>
                <a:ext cx="0" cy="29842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grpSp>
        <p:sp>
          <p:nvSpPr>
            <p:cNvPr id="51" name="Oval 50"/>
            <p:cNvSpPr/>
            <p:nvPr/>
          </p:nvSpPr>
          <p:spPr>
            <a:xfrm>
              <a:off x="1707543" y="2168718"/>
              <a:ext cx="838200" cy="762000"/>
            </a:xfrm>
            <a:prstGeom prst="ellipse">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942</a:t>
              </a:r>
            </a:p>
          </p:txBody>
        </p:sp>
        <p:cxnSp>
          <p:nvCxnSpPr>
            <p:cNvPr id="53" name="Straight Arrow Connector 52"/>
            <p:cNvCxnSpPr>
              <a:stCxn id="43" idx="0"/>
              <a:endCxn id="51" idx="4"/>
            </p:cNvCxnSpPr>
            <p:nvPr/>
          </p:nvCxnSpPr>
          <p:spPr>
            <a:xfrm flipV="1">
              <a:off x="2126643" y="2930718"/>
              <a:ext cx="0" cy="345882"/>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6608" t="31169" r="34175" b="45461"/>
          <a:stretch/>
        </p:blipFill>
        <p:spPr bwMode="auto">
          <a:xfrm>
            <a:off x="1635981" y="5257800"/>
            <a:ext cx="4500438" cy="13445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84" name="Group 83"/>
          <p:cNvGrpSpPr/>
          <p:nvPr/>
        </p:nvGrpSpPr>
        <p:grpSpPr>
          <a:xfrm>
            <a:off x="3268196" y="1768616"/>
            <a:ext cx="1272027" cy="3369492"/>
            <a:chOff x="1493611" y="2168718"/>
            <a:chExt cx="1272027" cy="3369492"/>
          </a:xfrm>
        </p:grpSpPr>
        <p:grpSp>
          <p:nvGrpSpPr>
            <p:cNvPr id="85" name="Group 84"/>
            <p:cNvGrpSpPr/>
            <p:nvPr/>
          </p:nvGrpSpPr>
          <p:grpSpPr>
            <a:xfrm>
              <a:off x="1493611" y="3276600"/>
              <a:ext cx="1272027" cy="2261610"/>
              <a:chOff x="7620000" y="4555448"/>
              <a:chExt cx="1272027" cy="2261610"/>
            </a:xfrm>
          </p:grpSpPr>
          <p:sp>
            <p:nvSpPr>
              <p:cNvPr id="88" name="Rounded Rectangle 87"/>
              <p:cNvSpPr/>
              <p:nvPr/>
            </p:nvSpPr>
            <p:spPr>
              <a:xfrm>
                <a:off x="7625963" y="647357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Features (x</a:t>
                </a:r>
                <a:r>
                  <a:rPr lang="en-US" sz="1400" baseline="-25000" dirty="0">
                    <a:solidFill>
                      <a:schemeClr val="tx1"/>
                    </a:solidFill>
                  </a:rPr>
                  <a:t>2</a:t>
                </a:r>
                <a:r>
                  <a:rPr lang="en-US" sz="1400" dirty="0">
                    <a:solidFill>
                      <a:schemeClr val="tx1"/>
                    </a:solidFill>
                  </a:rPr>
                  <a:t>)</a:t>
                </a:r>
              </a:p>
            </p:txBody>
          </p:sp>
          <p:sp>
            <p:nvSpPr>
              <p:cNvPr id="89" name="Rounded Rectangle 88"/>
              <p:cNvSpPr/>
              <p:nvPr/>
            </p:nvSpPr>
            <p:spPr>
              <a:xfrm>
                <a:off x="7620000" y="5843807"/>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a:stCxn id="88" idx="0"/>
                <a:endCxn id="89" idx="2"/>
              </p:cNvCxnSpPr>
              <p:nvPr/>
            </p:nvCxnSpPr>
            <p:spPr>
              <a:xfrm flipH="1" flipV="1">
                <a:off x="8253032" y="6187286"/>
                <a:ext cx="5963" cy="28629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7620000" y="519734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2" name="Straight Arrow Connector 91"/>
              <p:cNvCxnSpPr>
                <a:stCxn id="89" idx="0"/>
                <a:endCxn id="91" idx="2"/>
              </p:cNvCxnSpPr>
              <p:nvPr/>
            </p:nvCxnSpPr>
            <p:spPr>
              <a:xfrm flipV="1">
                <a:off x="8253032" y="5540828"/>
                <a:ext cx="0" cy="30297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a:xfrm>
                <a:off x="7620000" y="4555448"/>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P(s|x</a:t>
                </a:r>
                <a:r>
                  <a:rPr lang="en-US" baseline="-25000" dirty="0">
                    <a:solidFill>
                      <a:schemeClr val="tx1"/>
                    </a:solidFill>
                  </a:rPr>
                  <a:t>2</a:t>
                </a:r>
                <a:r>
                  <a:rPr lang="en-US" dirty="0">
                    <a:solidFill>
                      <a:schemeClr val="tx1"/>
                    </a:solidFill>
                  </a:rPr>
                  <a:t>)</a:t>
                </a:r>
              </a:p>
            </p:txBody>
          </p:sp>
          <p:cxnSp>
            <p:nvCxnSpPr>
              <p:cNvPr id="94" name="Straight Arrow Connector 93"/>
              <p:cNvCxnSpPr>
                <a:stCxn id="91" idx="0"/>
                <a:endCxn id="93" idx="2"/>
              </p:cNvCxnSpPr>
              <p:nvPr/>
            </p:nvCxnSpPr>
            <p:spPr>
              <a:xfrm flipV="1">
                <a:off x="8253032" y="4898927"/>
                <a:ext cx="0" cy="29842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grpSp>
        <p:sp>
          <p:nvSpPr>
            <p:cNvPr id="86" name="Oval 85"/>
            <p:cNvSpPr/>
            <p:nvPr/>
          </p:nvSpPr>
          <p:spPr>
            <a:xfrm>
              <a:off x="1707543" y="2168718"/>
              <a:ext cx="838200" cy="762000"/>
            </a:xfrm>
            <a:prstGeom prst="ellipse">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942</a:t>
              </a:r>
            </a:p>
          </p:txBody>
        </p:sp>
        <p:cxnSp>
          <p:nvCxnSpPr>
            <p:cNvPr id="87" name="Straight Arrow Connector 86"/>
            <p:cNvCxnSpPr>
              <a:stCxn id="93" idx="0"/>
              <a:endCxn id="86" idx="4"/>
            </p:cNvCxnSpPr>
            <p:nvPr/>
          </p:nvCxnSpPr>
          <p:spPr>
            <a:xfrm flipV="1">
              <a:off x="2126643" y="2930718"/>
              <a:ext cx="0" cy="345882"/>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4724400" y="1768616"/>
            <a:ext cx="1272027" cy="3369492"/>
            <a:chOff x="1493611" y="2168718"/>
            <a:chExt cx="1272027" cy="3369492"/>
          </a:xfrm>
        </p:grpSpPr>
        <p:grpSp>
          <p:nvGrpSpPr>
            <p:cNvPr id="96" name="Group 95"/>
            <p:cNvGrpSpPr/>
            <p:nvPr/>
          </p:nvGrpSpPr>
          <p:grpSpPr>
            <a:xfrm>
              <a:off x="1493611" y="3276600"/>
              <a:ext cx="1272027" cy="2261610"/>
              <a:chOff x="7620000" y="4555448"/>
              <a:chExt cx="1272027" cy="2261610"/>
            </a:xfrm>
          </p:grpSpPr>
          <p:sp>
            <p:nvSpPr>
              <p:cNvPr id="99" name="Rounded Rectangle 98"/>
              <p:cNvSpPr/>
              <p:nvPr/>
            </p:nvSpPr>
            <p:spPr>
              <a:xfrm>
                <a:off x="7625963" y="647357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Features (x</a:t>
                </a:r>
                <a:r>
                  <a:rPr lang="en-US" sz="1400" baseline="-25000" dirty="0">
                    <a:solidFill>
                      <a:schemeClr val="tx1"/>
                    </a:solidFill>
                  </a:rPr>
                  <a:t>3</a:t>
                </a:r>
                <a:r>
                  <a:rPr lang="en-US" sz="1400" dirty="0">
                    <a:solidFill>
                      <a:schemeClr val="tx1"/>
                    </a:solidFill>
                  </a:rPr>
                  <a:t>)</a:t>
                </a:r>
              </a:p>
            </p:txBody>
          </p:sp>
          <p:sp>
            <p:nvSpPr>
              <p:cNvPr id="100" name="Rounded Rectangle 99"/>
              <p:cNvSpPr/>
              <p:nvPr/>
            </p:nvSpPr>
            <p:spPr>
              <a:xfrm>
                <a:off x="7620000" y="5843807"/>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p:cNvCxnSpPr>
                <a:stCxn id="99" idx="0"/>
                <a:endCxn id="100" idx="2"/>
              </p:cNvCxnSpPr>
              <p:nvPr/>
            </p:nvCxnSpPr>
            <p:spPr>
              <a:xfrm flipH="1" flipV="1">
                <a:off x="8253032" y="6187286"/>
                <a:ext cx="5963" cy="28629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02" name="Rounded Rectangle 101"/>
              <p:cNvSpPr/>
              <p:nvPr/>
            </p:nvSpPr>
            <p:spPr>
              <a:xfrm>
                <a:off x="7620000" y="519734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3" name="Straight Arrow Connector 102"/>
              <p:cNvCxnSpPr>
                <a:stCxn id="100" idx="0"/>
                <a:endCxn id="102" idx="2"/>
              </p:cNvCxnSpPr>
              <p:nvPr/>
            </p:nvCxnSpPr>
            <p:spPr>
              <a:xfrm flipV="1">
                <a:off x="8253032" y="5540828"/>
                <a:ext cx="0" cy="30297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04" name="Rounded Rectangle 103"/>
              <p:cNvSpPr/>
              <p:nvPr/>
            </p:nvSpPr>
            <p:spPr>
              <a:xfrm>
                <a:off x="7620000" y="4555448"/>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P(s|x</a:t>
                </a:r>
                <a:r>
                  <a:rPr lang="en-US" baseline="-25000" dirty="0">
                    <a:solidFill>
                      <a:schemeClr val="tx1"/>
                    </a:solidFill>
                  </a:rPr>
                  <a:t>3</a:t>
                </a:r>
                <a:r>
                  <a:rPr lang="en-US" dirty="0">
                    <a:solidFill>
                      <a:schemeClr val="tx1"/>
                    </a:solidFill>
                  </a:rPr>
                  <a:t>)</a:t>
                </a:r>
              </a:p>
            </p:txBody>
          </p:sp>
          <p:cxnSp>
            <p:nvCxnSpPr>
              <p:cNvPr id="105" name="Straight Arrow Connector 104"/>
              <p:cNvCxnSpPr>
                <a:stCxn id="102" idx="0"/>
                <a:endCxn id="104" idx="2"/>
              </p:cNvCxnSpPr>
              <p:nvPr/>
            </p:nvCxnSpPr>
            <p:spPr>
              <a:xfrm flipV="1">
                <a:off x="8253032" y="4898927"/>
                <a:ext cx="0" cy="29842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grpSp>
        <p:sp>
          <p:nvSpPr>
            <p:cNvPr id="97" name="Oval 96"/>
            <p:cNvSpPr/>
            <p:nvPr/>
          </p:nvSpPr>
          <p:spPr>
            <a:xfrm>
              <a:off x="1707543" y="2168718"/>
              <a:ext cx="838200" cy="762000"/>
            </a:xfrm>
            <a:prstGeom prst="ellipse">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6</a:t>
              </a:r>
            </a:p>
          </p:txBody>
        </p:sp>
        <p:cxnSp>
          <p:nvCxnSpPr>
            <p:cNvPr id="98" name="Straight Arrow Connector 97"/>
            <p:cNvCxnSpPr>
              <a:stCxn id="104" idx="0"/>
              <a:endCxn id="97" idx="4"/>
            </p:cNvCxnSpPr>
            <p:nvPr/>
          </p:nvCxnSpPr>
          <p:spPr>
            <a:xfrm flipV="1">
              <a:off x="2126643" y="2930718"/>
              <a:ext cx="0" cy="345882"/>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106" name="Straight Arrow Connector 105"/>
          <p:cNvCxnSpPr>
            <a:stCxn id="51" idx="6"/>
            <a:endCxn id="86" idx="2"/>
          </p:cNvCxnSpPr>
          <p:nvPr/>
        </p:nvCxnSpPr>
        <p:spPr>
          <a:xfrm>
            <a:off x="2859307" y="2149616"/>
            <a:ext cx="622821" cy="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6" idx="6"/>
            <a:endCxn id="97" idx="2"/>
          </p:cNvCxnSpPr>
          <p:nvPr/>
        </p:nvCxnSpPr>
        <p:spPr>
          <a:xfrm>
            <a:off x="4320328" y="2149616"/>
            <a:ext cx="618004" cy="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6136199" y="2819400"/>
            <a:ext cx="3007581" cy="2031325"/>
          </a:xfrm>
          <a:prstGeom prst="rect">
            <a:avLst/>
          </a:prstGeom>
          <a:noFill/>
        </p:spPr>
        <p:txBody>
          <a:bodyPr wrap="square" rtlCol="0">
            <a:spAutoFit/>
          </a:bodyPr>
          <a:lstStyle/>
          <a:p>
            <a:r>
              <a:rPr lang="en-US" dirty="0"/>
              <a:t>Use a DNN to approximate:</a:t>
            </a:r>
          </a:p>
          <a:p>
            <a:r>
              <a:rPr lang="en-US" dirty="0"/>
              <a:t>P(</a:t>
            </a:r>
            <a:r>
              <a:rPr lang="en-US" dirty="0" err="1"/>
              <a:t>s|x</a:t>
            </a:r>
            <a:r>
              <a:rPr lang="en-US" dirty="0"/>
              <a:t>)</a:t>
            </a:r>
          </a:p>
          <a:p>
            <a:endParaRPr lang="en-US" dirty="0"/>
          </a:p>
          <a:p>
            <a:r>
              <a:rPr lang="en-US" dirty="0"/>
              <a:t>Apply Bayes’ Rule:</a:t>
            </a:r>
          </a:p>
          <a:p>
            <a:r>
              <a:rPr lang="en-US" dirty="0"/>
              <a:t>P(</a:t>
            </a:r>
            <a:r>
              <a:rPr lang="en-US" dirty="0" err="1"/>
              <a:t>x|s</a:t>
            </a:r>
            <a:r>
              <a:rPr lang="en-US" dirty="0"/>
              <a:t>) = P(</a:t>
            </a:r>
            <a:r>
              <a:rPr lang="en-US" dirty="0" err="1"/>
              <a:t>s|x</a:t>
            </a:r>
            <a:r>
              <a:rPr lang="en-US" dirty="0"/>
              <a:t>) * P(x) / P(s)</a:t>
            </a:r>
          </a:p>
          <a:p>
            <a:endParaRPr lang="en-US" dirty="0"/>
          </a:p>
          <a:p>
            <a:r>
              <a:rPr lang="en-US" dirty="0"/>
              <a:t>  DNN * Constant / State prior</a:t>
            </a:r>
          </a:p>
        </p:txBody>
      </p:sp>
    </p:spTree>
    <p:extLst>
      <p:ext uri="{BB962C8B-B14F-4D97-AF65-F5344CB8AC3E}">
        <p14:creationId xmlns:p14="http://schemas.microsoft.com/office/powerpoint/2010/main" val="1757174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for convolutional nets</a:t>
            </a:r>
          </a:p>
        </p:txBody>
      </p:sp>
      <p:sp>
        <p:nvSpPr>
          <p:cNvPr id="3" name="Content Placeholder 2"/>
          <p:cNvSpPr>
            <a:spLocks noGrp="1"/>
          </p:cNvSpPr>
          <p:nvPr>
            <p:ph sz="quarter" idx="1"/>
          </p:nvPr>
        </p:nvSpPr>
        <p:spPr/>
        <p:txBody>
          <a:bodyPr/>
          <a:lstStyle/>
          <a:p>
            <a:r>
              <a:rPr lang="en-US" dirty="0"/>
              <a:t>Porting VTLN and </a:t>
            </a:r>
            <a:r>
              <a:rPr lang="en-US" dirty="0" err="1"/>
              <a:t>fMLLR</a:t>
            </a:r>
            <a:r>
              <a:rPr lang="en-US" dirty="0"/>
              <a:t> feature transforms important</a:t>
            </a:r>
          </a:p>
        </p:txBody>
      </p:sp>
      <p:sp>
        <p:nvSpPr>
          <p:cNvPr id="5" name="TextBox 4"/>
          <p:cNvSpPr txBox="1"/>
          <p:nvPr/>
        </p:nvSpPr>
        <p:spPr>
          <a:xfrm>
            <a:off x="0" y="6550223"/>
            <a:ext cx="3124200" cy="307777"/>
          </a:xfrm>
          <a:prstGeom prst="rect">
            <a:avLst/>
          </a:prstGeom>
          <a:noFill/>
        </p:spPr>
        <p:txBody>
          <a:bodyPr wrap="square" rtlCol="0">
            <a:spAutoFit/>
          </a:bodyPr>
          <a:lstStyle/>
          <a:p>
            <a:r>
              <a:rPr lang="en-US" sz="1400" dirty="0"/>
              <a:t>Slide from Tara Sainath</a:t>
            </a:r>
          </a:p>
        </p:txBody>
      </p:sp>
      <p:pic>
        <p:nvPicPr>
          <p:cNvPr id="6" name="Picture 5"/>
          <p:cNvPicPr>
            <a:picLocks noChangeAspect="1"/>
          </p:cNvPicPr>
          <p:nvPr/>
        </p:nvPicPr>
        <p:blipFill>
          <a:blip r:embed="rId2"/>
          <a:stretch>
            <a:fillRect/>
          </a:stretch>
        </p:blipFill>
        <p:spPr>
          <a:xfrm>
            <a:off x="575983" y="3886200"/>
            <a:ext cx="5096434" cy="1804987"/>
          </a:xfrm>
          <a:prstGeom prst="rect">
            <a:avLst/>
          </a:prstGeom>
        </p:spPr>
      </p:pic>
      <p:pic>
        <p:nvPicPr>
          <p:cNvPr id="7" name="Picture 6"/>
          <p:cNvPicPr>
            <a:picLocks noChangeAspect="1"/>
          </p:cNvPicPr>
          <p:nvPr/>
        </p:nvPicPr>
        <p:blipFill>
          <a:blip r:embed="rId3"/>
          <a:stretch>
            <a:fillRect/>
          </a:stretch>
        </p:blipFill>
        <p:spPr>
          <a:xfrm>
            <a:off x="3962400" y="2250876"/>
            <a:ext cx="4963535" cy="1552575"/>
          </a:xfrm>
          <a:prstGeom prst="rect">
            <a:avLst/>
          </a:prstGeom>
        </p:spPr>
      </p:pic>
    </p:spTree>
    <p:extLst>
      <p:ext uri="{BB962C8B-B14F-4D97-AF65-F5344CB8AC3E}">
        <p14:creationId xmlns:p14="http://schemas.microsoft.com/office/powerpoint/2010/main" val="3705792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in time</a:t>
            </a:r>
          </a:p>
        </p:txBody>
      </p:sp>
      <p:pic>
        <p:nvPicPr>
          <p:cNvPr id="5" name="Picture 4"/>
          <p:cNvPicPr>
            <a:picLocks noChangeAspect="1"/>
          </p:cNvPicPr>
          <p:nvPr/>
        </p:nvPicPr>
        <p:blipFill>
          <a:blip r:embed="rId2"/>
          <a:stretch>
            <a:fillRect/>
          </a:stretch>
        </p:blipFill>
        <p:spPr>
          <a:xfrm>
            <a:off x="838200" y="1752600"/>
            <a:ext cx="7505700" cy="4038600"/>
          </a:xfrm>
          <a:prstGeom prst="rect">
            <a:avLst/>
          </a:prstGeom>
        </p:spPr>
      </p:pic>
      <p:sp>
        <p:nvSpPr>
          <p:cNvPr id="6" name="TextBox 5"/>
          <p:cNvSpPr txBox="1"/>
          <p:nvPr/>
        </p:nvSpPr>
        <p:spPr>
          <a:xfrm>
            <a:off x="0" y="6550223"/>
            <a:ext cx="3124200" cy="307777"/>
          </a:xfrm>
          <a:prstGeom prst="rect">
            <a:avLst/>
          </a:prstGeom>
          <a:noFill/>
        </p:spPr>
        <p:txBody>
          <a:bodyPr wrap="square" rtlCol="0">
            <a:spAutoFit/>
          </a:bodyPr>
          <a:lstStyle/>
          <a:p>
            <a:r>
              <a:rPr lang="en-US" sz="1400" dirty="0"/>
              <a:t>Slide from Tara Sainath</a:t>
            </a:r>
          </a:p>
        </p:txBody>
      </p:sp>
    </p:spTree>
    <p:extLst>
      <p:ext uri="{BB962C8B-B14F-4D97-AF65-F5344CB8AC3E}">
        <p14:creationId xmlns:p14="http://schemas.microsoft.com/office/powerpoint/2010/main" val="4091622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CNNs, DNNs, &amp; GMMs</a:t>
            </a:r>
          </a:p>
        </p:txBody>
      </p:sp>
      <p:sp>
        <p:nvSpPr>
          <p:cNvPr id="5" name="TextBox 4"/>
          <p:cNvSpPr txBox="1"/>
          <p:nvPr/>
        </p:nvSpPr>
        <p:spPr>
          <a:xfrm>
            <a:off x="0" y="6550223"/>
            <a:ext cx="3124200" cy="307777"/>
          </a:xfrm>
          <a:prstGeom prst="rect">
            <a:avLst/>
          </a:prstGeom>
          <a:noFill/>
        </p:spPr>
        <p:txBody>
          <a:bodyPr wrap="square" rtlCol="0">
            <a:spAutoFit/>
          </a:bodyPr>
          <a:lstStyle/>
          <a:p>
            <a:r>
              <a:rPr lang="en-US" sz="1400" dirty="0"/>
              <a:t>Slide from Tara Sainath</a:t>
            </a:r>
          </a:p>
        </p:txBody>
      </p:sp>
      <p:pic>
        <p:nvPicPr>
          <p:cNvPr id="6" name="Picture 5"/>
          <p:cNvPicPr>
            <a:picLocks noChangeAspect="1"/>
          </p:cNvPicPr>
          <p:nvPr/>
        </p:nvPicPr>
        <p:blipFill>
          <a:blip r:embed="rId2"/>
          <a:stretch>
            <a:fillRect/>
          </a:stretch>
        </p:blipFill>
        <p:spPr>
          <a:xfrm>
            <a:off x="2286000" y="4038600"/>
            <a:ext cx="4514850" cy="1838325"/>
          </a:xfrm>
          <a:prstGeom prst="rect">
            <a:avLst/>
          </a:prstGeom>
        </p:spPr>
      </p:pic>
      <p:pic>
        <p:nvPicPr>
          <p:cNvPr id="7" name="Picture 6"/>
          <p:cNvPicPr>
            <a:picLocks noChangeAspect="1"/>
          </p:cNvPicPr>
          <p:nvPr/>
        </p:nvPicPr>
        <p:blipFill>
          <a:blip r:embed="rId3"/>
          <a:stretch>
            <a:fillRect/>
          </a:stretch>
        </p:blipFill>
        <p:spPr>
          <a:xfrm>
            <a:off x="685800" y="1752600"/>
            <a:ext cx="7715250" cy="2124075"/>
          </a:xfrm>
          <a:prstGeom prst="rect">
            <a:avLst/>
          </a:prstGeom>
        </p:spPr>
      </p:pic>
    </p:spTree>
    <p:extLst>
      <p:ext uri="{BB962C8B-B14F-4D97-AF65-F5344CB8AC3E}">
        <p14:creationId xmlns:p14="http://schemas.microsoft.com/office/powerpoint/2010/main" val="3561727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721" y="44099"/>
            <a:ext cx="7772400" cy="639761"/>
          </a:xfrm>
        </p:spPr>
        <p:txBody>
          <a:bodyPr>
            <a:normAutofit fontScale="90000"/>
          </a:bodyPr>
          <a:lstStyle/>
          <a:p>
            <a:r>
              <a:rPr lang="en-US" i="1" dirty="0"/>
              <a:t>Recurrent </a:t>
            </a:r>
            <a:r>
              <a:rPr lang="en-US" dirty="0"/>
              <a:t>DNN Hybrid Acoustic Models</a:t>
            </a:r>
          </a:p>
        </p:txBody>
      </p:sp>
      <p:sp>
        <p:nvSpPr>
          <p:cNvPr id="45" name="TextBox 44"/>
          <p:cNvSpPr txBox="1"/>
          <p:nvPr/>
        </p:nvSpPr>
        <p:spPr>
          <a:xfrm>
            <a:off x="2209800" y="845286"/>
            <a:ext cx="3352800" cy="923330"/>
          </a:xfrm>
          <a:prstGeom prst="rect">
            <a:avLst/>
          </a:prstGeom>
          <a:noFill/>
        </p:spPr>
        <p:txBody>
          <a:bodyPr wrap="square" rtlCol="0">
            <a:spAutoFit/>
          </a:bodyPr>
          <a:lstStyle/>
          <a:p>
            <a:r>
              <a:rPr lang="en-US" dirty="0"/>
              <a:t>Samson</a:t>
            </a:r>
          </a:p>
          <a:p>
            <a:r>
              <a:rPr lang="en-US" dirty="0"/>
              <a:t>S – AE – M – S –AH – N</a:t>
            </a:r>
          </a:p>
          <a:p>
            <a:r>
              <a:rPr lang="en-US" dirty="0"/>
              <a:t>942 – 6 – 37 – 8006 – 4422 …</a:t>
            </a:r>
          </a:p>
        </p:txBody>
      </p:sp>
      <p:sp>
        <p:nvSpPr>
          <p:cNvPr id="46" name="TextBox 45"/>
          <p:cNvSpPr txBox="1"/>
          <p:nvPr/>
        </p:nvSpPr>
        <p:spPr>
          <a:xfrm>
            <a:off x="0" y="849464"/>
            <a:ext cx="1752600" cy="4801314"/>
          </a:xfrm>
          <a:prstGeom prst="rect">
            <a:avLst/>
          </a:prstGeom>
          <a:noFill/>
        </p:spPr>
        <p:txBody>
          <a:bodyPr wrap="square" rtlCol="0">
            <a:spAutoFit/>
          </a:bodyPr>
          <a:lstStyle/>
          <a:p>
            <a:r>
              <a:rPr lang="en-US" b="1" dirty="0"/>
              <a:t>Transcription:</a:t>
            </a:r>
          </a:p>
          <a:p>
            <a:r>
              <a:rPr lang="en-US" b="1" dirty="0"/>
              <a:t>Pronunciation:</a:t>
            </a:r>
          </a:p>
          <a:p>
            <a:r>
              <a:rPr lang="en-US" b="1" dirty="0"/>
              <a:t>Sub-phones :</a:t>
            </a:r>
          </a:p>
          <a:p>
            <a:endParaRPr lang="en-US" b="1" dirty="0"/>
          </a:p>
          <a:p>
            <a:r>
              <a:rPr lang="en-US" b="1" dirty="0"/>
              <a:t>Hidden Markov Model (HMM):</a:t>
            </a:r>
          </a:p>
          <a:p>
            <a:endParaRPr lang="en-US" b="1" dirty="0"/>
          </a:p>
          <a:p>
            <a:endParaRPr lang="en-US" b="1" dirty="0"/>
          </a:p>
          <a:p>
            <a:endParaRPr lang="en-US" b="1" dirty="0"/>
          </a:p>
          <a:p>
            <a:endParaRPr lang="en-US" b="1" dirty="0"/>
          </a:p>
          <a:p>
            <a:r>
              <a:rPr lang="en-US" b="1" dirty="0"/>
              <a:t>Acoustic Model:</a:t>
            </a:r>
          </a:p>
          <a:p>
            <a:endParaRPr lang="en-US" b="1" dirty="0"/>
          </a:p>
          <a:p>
            <a:endParaRPr lang="en-US" b="1" dirty="0"/>
          </a:p>
          <a:p>
            <a:endParaRPr lang="en-US" b="1" dirty="0"/>
          </a:p>
          <a:p>
            <a:endParaRPr lang="en-US" b="1" dirty="0"/>
          </a:p>
          <a:p>
            <a:endParaRPr lang="en-US" b="1" dirty="0"/>
          </a:p>
          <a:p>
            <a:r>
              <a:rPr lang="en-US" b="1" dirty="0"/>
              <a:t>Audio Input:</a:t>
            </a:r>
          </a:p>
        </p:txBody>
      </p:sp>
      <p:grpSp>
        <p:nvGrpSpPr>
          <p:cNvPr id="78" name="Group 77"/>
          <p:cNvGrpSpPr/>
          <p:nvPr/>
        </p:nvGrpSpPr>
        <p:grpSpPr>
          <a:xfrm>
            <a:off x="1807175" y="1768616"/>
            <a:ext cx="1272027" cy="3369492"/>
            <a:chOff x="1493611" y="2168718"/>
            <a:chExt cx="1272027" cy="3369492"/>
          </a:xfrm>
        </p:grpSpPr>
        <p:grpSp>
          <p:nvGrpSpPr>
            <p:cNvPr id="37" name="Group 36"/>
            <p:cNvGrpSpPr/>
            <p:nvPr/>
          </p:nvGrpSpPr>
          <p:grpSpPr>
            <a:xfrm>
              <a:off x="1493611" y="3276600"/>
              <a:ext cx="1272027" cy="2261610"/>
              <a:chOff x="7620000" y="4555448"/>
              <a:chExt cx="1272027" cy="2261610"/>
            </a:xfrm>
          </p:grpSpPr>
          <p:sp>
            <p:nvSpPr>
              <p:cNvPr id="38" name="Rounded Rectangle 37"/>
              <p:cNvSpPr/>
              <p:nvPr/>
            </p:nvSpPr>
            <p:spPr>
              <a:xfrm>
                <a:off x="7625963" y="647357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Features (x</a:t>
                </a:r>
                <a:r>
                  <a:rPr lang="en-US" sz="1400" baseline="-25000" dirty="0">
                    <a:solidFill>
                      <a:schemeClr val="tx1"/>
                    </a:solidFill>
                  </a:rPr>
                  <a:t>1</a:t>
                </a:r>
                <a:r>
                  <a:rPr lang="en-US" sz="1400" dirty="0">
                    <a:solidFill>
                      <a:schemeClr val="tx1"/>
                    </a:solidFill>
                  </a:rPr>
                  <a:t>)</a:t>
                </a:r>
              </a:p>
            </p:txBody>
          </p:sp>
          <p:sp>
            <p:nvSpPr>
              <p:cNvPr id="39" name="Rounded Rectangle 38"/>
              <p:cNvSpPr/>
              <p:nvPr/>
            </p:nvSpPr>
            <p:spPr>
              <a:xfrm>
                <a:off x="7620000" y="5843807"/>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8" idx="0"/>
                <a:endCxn id="39" idx="2"/>
              </p:cNvCxnSpPr>
              <p:nvPr/>
            </p:nvCxnSpPr>
            <p:spPr>
              <a:xfrm flipH="1" flipV="1">
                <a:off x="8253032" y="6187286"/>
                <a:ext cx="5963" cy="28629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7620000" y="519734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2" name="Straight Arrow Connector 41"/>
              <p:cNvCxnSpPr>
                <a:stCxn id="39" idx="0"/>
                <a:endCxn id="41" idx="2"/>
              </p:cNvCxnSpPr>
              <p:nvPr/>
            </p:nvCxnSpPr>
            <p:spPr>
              <a:xfrm flipV="1">
                <a:off x="8253032" y="5540828"/>
                <a:ext cx="0" cy="30297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7620000" y="4555448"/>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P(s|x</a:t>
                </a:r>
                <a:r>
                  <a:rPr lang="en-US" baseline="-25000" dirty="0">
                    <a:solidFill>
                      <a:schemeClr val="tx1"/>
                    </a:solidFill>
                  </a:rPr>
                  <a:t>1</a:t>
                </a:r>
                <a:r>
                  <a:rPr lang="en-US" dirty="0">
                    <a:solidFill>
                      <a:schemeClr val="tx1"/>
                    </a:solidFill>
                  </a:rPr>
                  <a:t>)</a:t>
                </a:r>
              </a:p>
            </p:txBody>
          </p:sp>
          <p:cxnSp>
            <p:nvCxnSpPr>
              <p:cNvPr id="44" name="Straight Arrow Connector 43"/>
              <p:cNvCxnSpPr>
                <a:stCxn id="41" idx="0"/>
                <a:endCxn id="43" idx="2"/>
              </p:cNvCxnSpPr>
              <p:nvPr/>
            </p:nvCxnSpPr>
            <p:spPr>
              <a:xfrm flipV="1">
                <a:off x="8253032" y="4898927"/>
                <a:ext cx="0" cy="29842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grpSp>
        <p:sp>
          <p:nvSpPr>
            <p:cNvPr id="51" name="Oval 50"/>
            <p:cNvSpPr/>
            <p:nvPr/>
          </p:nvSpPr>
          <p:spPr>
            <a:xfrm>
              <a:off x="1707543" y="2168718"/>
              <a:ext cx="838200" cy="762000"/>
            </a:xfrm>
            <a:prstGeom prst="ellipse">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942</a:t>
              </a:r>
            </a:p>
          </p:txBody>
        </p:sp>
        <p:cxnSp>
          <p:nvCxnSpPr>
            <p:cNvPr id="53" name="Straight Arrow Connector 52"/>
            <p:cNvCxnSpPr>
              <a:stCxn id="43" idx="0"/>
              <a:endCxn id="51" idx="4"/>
            </p:cNvCxnSpPr>
            <p:nvPr/>
          </p:nvCxnSpPr>
          <p:spPr>
            <a:xfrm flipV="1">
              <a:off x="2126643" y="2930718"/>
              <a:ext cx="0" cy="345882"/>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6608" t="31169" r="34175" b="45461"/>
          <a:stretch/>
        </p:blipFill>
        <p:spPr bwMode="auto">
          <a:xfrm>
            <a:off x="1635981" y="5257800"/>
            <a:ext cx="4500438" cy="13445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84" name="Group 83"/>
          <p:cNvGrpSpPr/>
          <p:nvPr/>
        </p:nvGrpSpPr>
        <p:grpSpPr>
          <a:xfrm>
            <a:off x="3268196" y="1768616"/>
            <a:ext cx="1272027" cy="3369492"/>
            <a:chOff x="1493611" y="2168718"/>
            <a:chExt cx="1272027" cy="3369492"/>
          </a:xfrm>
        </p:grpSpPr>
        <p:grpSp>
          <p:nvGrpSpPr>
            <p:cNvPr id="85" name="Group 84"/>
            <p:cNvGrpSpPr/>
            <p:nvPr/>
          </p:nvGrpSpPr>
          <p:grpSpPr>
            <a:xfrm>
              <a:off x="1493611" y="3276600"/>
              <a:ext cx="1272027" cy="2261610"/>
              <a:chOff x="7620000" y="4555448"/>
              <a:chExt cx="1272027" cy="2261610"/>
            </a:xfrm>
          </p:grpSpPr>
          <p:sp>
            <p:nvSpPr>
              <p:cNvPr id="88" name="Rounded Rectangle 87"/>
              <p:cNvSpPr/>
              <p:nvPr/>
            </p:nvSpPr>
            <p:spPr>
              <a:xfrm>
                <a:off x="7625963" y="647357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Features (x</a:t>
                </a:r>
                <a:r>
                  <a:rPr lang="en-US" sz="1400" baseline="-25000" dirty="0">
                    <a:solidFill>
                      <a:schemeClr val="tx1"/>
                    </a:solidFill>
                  </a:rPr>
                  <a:t>2</a:t>
                </a:r>
                <a:r>
                  <a:rPr lang="en-US" sz="1400" dirty="0">
                    <a:solidFill>
                      <a:schemeClr val="tx1"/>
                    </a:solidFill>
                  </a:rPr>
                  <a:t>)</a:t>
                </a:r>
              </a:p>
            </p:txBody>
          </p:sp>
          <p:sp>
            <p:nvSpPr>
              <p:cNvPr id="89" name="Rounded Rectangle 88"/>
              <p:cNvSpPr/>
              <p:nvPr/>
            </p:nvSpPr>
            <p:spPr>
              <a:xfrm>
                <a:off x="7620000" y="5843807"/>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a:stCxn id="88" idx="0"/>
                <a:endCxn id="89" idx="2"/>
              </p:cNvCxnSpPr>
              <p:nvPr/>
            </p:nvCxnSpPr>
            <p:spPr>
              <a:xfrm flipH="1" flipV="1">
                <a:off x="8253032" y="6187286"/>
                <a:ext cx="5963" cy="28629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7620000" y="519734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2" name="Straight Arrow Connector 91"/>
              <p:cNvCxnSpPr>
                <a:stCxn id="89" idx="0"/>
                <a:endCxn id="91" idx="2"/>
              </p:cNvCxnSpPr>
              <p:nvPr/>
            </p:nvCxnSpPr>
            <p:spPr>
              <a:xfrm flipV="1">
                <a:off x="8253032" y="5540828"/>
                <a:ext cx="0" cy="30297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a:xfrm>
                <a:off x="7620000" y="4555448"/>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P(s|x</a:t>
                </a:r>
                <a:r>
                  <a:rPr lang="en-US" baseline="-25000" dirty="0">
                    <a:solidFill>
                      <a:schemeClr val="tx1"/>
                    </a:solidFill>
                  </a:rPr>
                  <a:t>2</a:t>
                </a:r>
                <a:r>
                  <a:rPr lang="en-US" dirty="0">
                    <a:solidFill>
                      <a:schemeClr val="tx1"/>
                    </a:solidFill>
                  </a:rPr>
                  <a:t>)</a:t>
                </a:r>
              </a:p>
            </p:txBody>
          </p:sp>
          <p:cxnSp>
            <p:nvCxnSpPr>
              <p:cNvPr id="94" name="Straight Arrow Connector 93"/>
              <p:cNvCxnSpPr>
                <a:stCxn id="91" idx="0"/>
                <a:endCxn id="93" idx="2"/>
              </p:cNvCxnSpPr>
              <p:nvPr/>
            </p:nvCxnSpPr>
            <p:spPr>
              <a:xfrm flipV="1">
                <a:off x="8253032" y="4898927"/>
                <a:ext cx="0" cy="29842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grpSp>
        <p:sp>
          <p:nvSpPr>
            <p:cNvPr id="86" name="Oval 85"/>
            <p:cNvSpPr/>
            <p:nvPr/>
          </p:nvSpPr>
          <p:spPr>
            <a:xfrm>
              <a:off x="1707543" y="2168718"/>
              <a:ext cx="838200" cy="762000"/>
            </a:xfrm>
            <a:prstGeom prst="ellipse">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942</a:t>
              </a:r>
            </a:p>
          </p:txBody>
        </p:sp>
        <p:cxnSp>
          <p:nvCxnSpPr>
            <p:cNvPr id="87" name="Straight Arrow Connector 86"/>
            <p:cNvCxnSpPr>
              <a:stCxn id="93" idx="0"/>
              <a:endCxn id="86" idx="4"/>
            </p:cNvCxnSpPr>
            <p:nvPr/>
          </p:nvCxnSpPr>
          <p:spPr>
            <a:xfrm flipV="1">
              <a:off x="2126643" y="2930718"/>
              <a:ext cx="0" cy="345882"/>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4724400" y="1768616"/>
            <a:ext cx="1272027" cy="3369492"/>
            <a:chOff x="1493611" y="2168718"/>
            <a:chExt cx="1272027" cy="3369492"/>
          </a:xfrm>
        </p:grpSpPr>
        <p:grpSp>
          <p:nvGrpSpPr>
            <p:cNvPr id="96" name="Group 95"/>
            <p:cNvGrpSpPr/>
            <p:nvPr/>
          </p:nvGrpSpPr>
          <p:grpSpPr>
            <a:xfrm>
              <a:off x="1493611" y="3276600"/>
              <a:ext cx="1272027" cy="2261610"/>
              <a:chOff x="7620000" y="4555448"/>
              <a:chExt cx="1272027" cy="2261610"/>
            </a:xfrm>
          </p:grpSpPr>
          <p:sp>
            <p:nvSpPr>
              <p:cNvPr id="99" name="Rounded Rectangle 98"/>
              <p:cNvSpPr/>
              <p:nvPr/>
            </p:nvSpPr>
            <p:spPr>
              <a:xfrm>
                <a:off x="7625963" y="647357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Features (x</a:t>
                </a:r>
                <a:r>
                  <a:rPr lang="en-US" sz="1400" baseline="-25000" dirty="0">
                    <a:solidFill>
                      <a:schemeClr val="tx1"/>
                    </a:solidFill>
                  </a:rPr>
                  <a:t>3</a:t>
                </a:r>
                <a:r>
                  <a:rPr lang="en-US" sz="1400" dirty="0">
                    <a:solidFill>
                      <a:schemeClr val="tx1"/>
                    </a:solidFill>
                  </a:rPr>
                  <a:t>)</a:t>
                </a:r>
              </a:p>
            </p:txBody>
          </p:sp>
          <p:sp>
            <p:nvSpPr>
              <p:cNvPr id="100" name="Rounded Rectangle 99"/>
              <p:cNvSpPr/>
              <p:nvPr/>
            </p:nvSpPr>
            <p:spPr>
              <a:xfrm>
                <a:off x="7620000" y="5843807"/>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p:cNvCxnSpPr>
                <a:stCxn id="99" idx="0"/>
                <a:endCxn id="100" idx="2"/>
              </p:cNvCxnSpPr>
              <p:nvPr/>
            </p:nvCxnSpPr>
            <p:spPr>
              <a:xfrm flipH="1" flipV="1">
                <a:off x="8253032" y="6187286"/>
                <a:ext cx="5963" cy="28629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02" name="Rounded Rectangle 101"/>
              <p:cNvSpPr/>
              <p:nvPr/>
            </p:nvSpPr>
            <p:spPr>
              <a:xfrm>
                <a:off x="7620000" y="5197349"/>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3" name="Straight Arrow Connector 102"/>
              <p:cNvCxnSpPr>
                <a:stCxn id="100" idx="0"/>
                <a:endCxn id="102" idx="2"/>
              </p:cNvCxnSpPr>
              <p:nvPr/>
            </p:nvCxnSpPr>
            <p:spPr>
              <a:xfrm flipV="1">
                <a:off x="8253032" y="5540828"/>
                <a:ext cx="0" cy="30297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04" name="Rounded Rectangle 103"/>
              <p:cNvSpPr/>
              <p:nvPr/>
            </p:nvSpPr>
            <p:spPr>
              <a:xfrm>
                <a:off x="7620000" y="4555448"/>
                <a:ext cx="1266064" cy="343479"/>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P(s|x</a:t>
                </a:r>
                <a:r>
                  <a:rPr lang="en-US" baseline="-25000" dirty="0">
                    <a:solidFill>
                      <a:schemeClr val="tx1"/>
                    </a:solidFill>
                  </a:rPr>
                  <a:t>3</a:t>
                </a:r>
                <a:r>
                  <a:rPr lang="en-US" dirty="0">
                    <a:solidFill>
                      <a:schemeClr val="tx1"/>
                    </a:solidFill>
                  </a:rPr>
                  <a:t>)</a:t>
                </a:r>
              </a:p>
            </p:txBody>
          </p:sp>
          <p:cxnSp>
            <p:nvCxnSpPr>
              <p:cNvPr id="105" name="Straight Arrow Connector 104"/>
              <p:cNvCxnSpPr>
                <a:stCxn id="102" idx="0"/>
                <a:endCxn id="104" idx="2"/>
              </p:cNvCxnSpPr>
              <p:nvPr/>
            </p:nvCxnSpPr>
            <p:spPr>
              <a:xfrm flipV="1">
                <a:off x="8253032" y="4898927"/>
                <a:ext cx="0" cy="29842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grpSp>
        <p:sp>
          <p:nvSpPr>
            <p:cNvPr id="97" name="Oval 96"/>
            <p:cNvSpPr/>
            <p:nvPr/>
          </p:nvSpPr>
          <p:spPr>
            <a:xfrm>
              <a:off x="1707543" y="2168718"/>
              <a:ext cx="838200" cy="762000"/>
            </a:xfrm>
            <a:prstGeom prst="ellipse">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6</a:t>
              </a:r>
            </a:p>
          </p:txBody>
        </p:sp>
        <p:cxnSp>
          <p:nvCxnSpPr>
            <p:cNvPr id="98" name="Straight Arrow Connector 97"/>
            <p:cNvCxnSpPr>
              <a:stCxn id="104" idx="0"/>
              <a:endCxn id="97" idx="4"/>
            </p:cNvCxnSpPr>
            <p:nvPr/>
          </p:nvCxnSpPr>
          <p:spPr>
            <a:xfrm flipV="1">
              <a:off x="2126643" y="2930718"/>
              <a:ext cx="0" cy="345882"/>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106" name="Straight Arrow Connector 105"/>
          <p:cNvCxnSpPr>
            <a:stCxn id="51" idx="6"/>
            <a:endCxn id="86" idx="2"/>
          </p:cNvCxnSpPr>
          <p:nvPr/>
        </p:nvCxnSpPr>
        <p:spPr>
          <a:xfrm>
            <a:off x="2859307" y="2149616"/>
            <a:ext cx="622821" cy="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6" idx="6"/>
            <a:endCxn id="97" idx="2"/>
          </p:cNvCxnSpPr>
          <p:nvPr/>
        </p:nvCxnSpPr>
        <p:spPr>
          <a:xfrm>
            <a:off x="4320328" y="2149616"/>
            <a:ext cx="618004" cy="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1" idx="3"/>
            <a:endCxn id="91" idx="1"/>
          </p:cNvCxnSpPr>
          <p:nvPr/>
        </p:nvCxnSpPr>
        <p:spPr>
          <a:xfrm>
            <a:off x="3073239" y="3690139"/>
            <a:ext cx="194957"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4529443" y="3692198"/>
            <a:ext cx="194957"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990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45" y="0"/>
            <a:ext cx="8804911" cy="762000"/>
          </a:xfrm>
        </p:spPr>
        <p:txBody>
          <a:bodyPr>
            <a:normAutofit/>
          </a:bodyPr>
          <a:lstStyle/>
          <a:p>
            <a:r>
              <a:rPr lang="en-US" i="1" dirty="0"/>
              <a:t>Deep </a:t>
            </a:r>
            <a:r>
              <a:rPr lang="en-US" dirty="0"/>
              <a:t>Recurrent Network</a:t>
            </a:r>
          </a:p>
        </p:txBody>
      </p:sp>
      <p:sp>
        <p:nvSpPr>
          <p:cNvPr id="4" name="Rounded Rectangle 3"/>
          <p:cNvSpPr/>
          <p:nvPr/>
        </p:nvSpPr>
        <p:spPr>
          <a:xfrm>
            <a:off x="80960" y="5119774"/>
            <a:ext cx="1905000" cy="598170"/>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306703" y="5276938"/>
            <a:ext cx="1567815" cy="283845"/>
          </a:xfrm>
          <a:prstGeom prst="rect">
            <a:avLst/>
          </a:prstGeom>
        </p:spPr>
      </p:pic>
      <p:sp>
        <p:nvSpPr>
          <p:cNvPr id="9" name="Rounded Rectangle 8"/>
          <p:cNvSpPr/>
          <p:nvPr/>
        </p:nvSpPr>
        <p:spPr>
          <a:xfrm>
            <a:off x="80960" y="3808182"/>
            <a:ext cx="1905000" cy="598170"/>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672461" y="3956772"/>
            <a:ext cx="834390" cy="300990"/>
          </a:xfrm>
          <a:prstGeom prst="rect">
            <a:avLst/>
          </a:prstGeom>
        </p:spPr>
      </p:pic>
      <p:cxnSp>
        <p:nvCxnSpPr>
          <p:cNvPr id="12" name="Straight Arrow Connector 11"/>
          <p:cNvCxnSpPr>
            <a:stCxn id="4" idx="0"/>
            <a:endCxn id="9" idx="2"/>
          </p:cNvCxnSpPr>
          <p:nvPr/>
        </p:nvCxnSpPr>
        <p:spPr>
          <a:xfrm flipV="1">
            <a:off x="1033460" y="4406352"/>
            <a:ext cx="0" cy="71342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0960" y="2496590"/>
            <a:ext cx="1905000" cy="598170"/>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616265" y="2633123"/>
            <a:ext cx="834390" cy="300990"/>
          </a:xfrm>
          <a:prstGeom prst="rect">
            <a:avLst/>
          </a:prstGeom>
        </p:spPr>
      </p:pic>
      <p:cxnSp>
        <p:nvCxnSpPr>
          <p:cNvPr id="17" name="Straight Arrow Connector 16"/>
          <p:cNvCxnSpPr>
            <a:stCxn id="9" idx="0"/>
            <a:endCxn id="15" idx="2"/>
          </p:cNvCxnSpPr>
          <p:nvPr/>
        </p:nvCxnSpPr>
        <p:spPr>
          <a:xfrm flipV="1">
            <a:off x="1033460" y="3094760"/>
            <a:ext cx="0" cy="71342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182814" y="5185822"/>
            <a:ext cx="1447800" cy="338554"/>
          </a:xfrm>
          <a:prstGeom prst="rect">
            <a:avLst/>
          </a:prstGeom>
          <a:noFill/>
        </p:spPr>
        <p:txBody>
          <a:bodyPr wrap="square" rtlCol="0">
            <a:spAutoFit/>
          </a:bodyPr>
          <a:lstStyle/>
          <a:p>
            <a:pPr algn="ctr"/>
            <a:r>
              <a:rPr lang="en-US" dirty="0"/>
              <a:t>Input</a:t>
            </a:r>
          </a:p>
        </p:txBody>
      </p:sp>
      <p:pic>
        <p:nvPicPr>
          <p:cNvPr id="6" name="Picture 5"/>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6804797" y="5566822"/>
            <a:ext cx="203835" cy="175260"/>
          </a:xfrm>
          <a:prstGeom prst="rect">
            <a:avLst/>
          </a:prstGeom>
        </p:spPr>
      </p:pic>
      <p:sp>
        <p:nvSpPr>
          <p:cNvPr id="23" name="TextBox 22"/>
          <p:cNvSpPr txBox="1"/>
          <p:nvPr/>
        </p:nvSpPr>
        <p:spPr>
          <a:xfrm>
            <a:off x="6182814" y="1219200"/>
            <a:ext cx="1447800" cy="369332"/>
          </a:xfrm>
          <a:prstGeom prst="rect">
            <a:avLst/>
          </a:prstGeom>
          <a:noFill/>
        </p:spPr>
        <p:txBody>
          <a:bodyPr wrap="square" rtlCol="0">
            <a:spAutoFit/>
          </a:bodyPr>
          <a:lstStyle/>
          <a:p>
            <a:pPr algn="ctr"/>
            <a:r>
              <a:rPr lang="en-US" dirty="0"/>
              <a:t>Output Layer</a:t>
            </a:r>
          </a:p>
        </p:txBody>
      </p:sp>
      <p:pic>
        <p:nvPicPr>
          <p:cNvPr id="18" name="Picture 17"/>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4706439" y="4110450"/>
            <a:ext cx="4400550" cy="300990"/>
          </a:xfrm>
          <a:prstGeom prst="rect">
            <a:avLst/>
          </a:prstGeom>
        </p:spPr>
      </p:pic>
      <p:pic>
        <p:nvPicPr>
          <p:cNvPr id="16" name="Picture 15"/>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5869442" y="1588532"/>
            <a:ext cx="2074545" cy="300990"/>
          </a:xfrm>
          <a:prstGeom prst="rect">
            <a:avLst/>
          </a:prstGeom>
        </p:spPr>
      </p:pic>
      <p:sp>
        <p:nvSpPr>
          <p:cNvPr id="29" name="TextBox 28"/>
          <p:cNvSpPr txBox="1"/>
          <p:nvPr/>
        </p:nvSpPr>
        <p:spPr>
          <a:xfrm>
            <a:off x="6182814" y="3774966"/>
            <a:ext cx="1447800" cy="369332"/>
          </a:xfrm>
          <a:prstGeom prst="rect">
            <a:avLst/>
          </a:prstGeom>
          <a:noFill/>
        </p:spPr>
        <p:txBody>
          <a:bodyPr wrap="square" rtlCol="0">
            <a:spAutoFit/>
          </a:bodyPr>
          <a:lstStyle/>
          <a:p>
            <a:pPr algn="ctr"/>
            <a:r>
              <a:rPr lang="en-US" dirty="0"/>
              <a:t>Hidden Layer</a:t>
            </a:r>
          </a:p>
        </p:txBody>
      </p:sp>
      <p:pic>
        <p:nvPicPr>
          <p:cNvPr id="34" name="Picture 33"/>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1139187" y="4612568"/>
            <a:ext cx="1186815" cy="300990"/>
          </a:xfrm>
          <a:prstGeom prst="rect">
            <a:avLst/>
          </a:prstGeom>
        </p:spPr>
      </p:pic>
      <p:sp>
        <p:nvSpPr>
          <p:cNvPr id="24" name="Rounded Rectangle 23"/>
          <p:cNvSpPr/>
          <p:nvPr/>
        </p:nvSpPr>
        <p:spPr>
          <a:xfrm>
            <a:off x="2702241" y="5115641"/>
            <a:ext cx="1905000" cy="598170"/>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2804157" y="5272806"/>
            <a:ext cx="1701165" cy="283845"/>
          </a:xfrm>
          <a:prstGeom prst="rect">
            <a:avLst/>
          </a:prstGeom>
        </p:spPr>
      </p:pic>
      <p:sp>
        <p:nvSpPr>
          <p:cNvPr id="36" name="Rounded Rectangle 35"/>
          <p:cNvSpPr/>
          <p:nvPr/>
        </p:nvSpPr>
        <p:spPr>
          <a:xfrm>
            <a:off x="2702241" y="3804049"/>
            <a:ext cx="1905000" cy="598170"/>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3293742" y="3952639"/>
            <a:ext cx="834390" cy="300990"/>
          </a:xfrm>
          <a:prstGeom prst="rect">
            <a:avLst/>
          </a:prstGeom>
        </p:spPr>
      </p:pic>
      <p:cxnSp>
        <p:nvCxnSpPr>
          <p:cNvPr id="38" name="Straight Arrow Connector 37"/>
          <p:cNvCxnSpPr>
            <a:stCxn id="24" idx="0"/>
            <a:endCxn id="36" idx="2"/>
          </p:cNvCxnSpPr>
          <p:nvPr/>
        </p:nvCxnSpPr>
        <p:spPr>
          <a:xfrm flipV="1">
            <a:off x="3654741" y="4402219"/>
            <a:ext cx="0" cy="71342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2702241" y="2492457"/>
            <a:ext cx="1905000" cy="598170"/>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stCxn id="36" idx="0"/>
            <a:endCxn id="39" idx="2"/>
          </p:cNvCxnSpPr>
          <p:nvPr/>
        </p:nvCxnSpPr>
        <p:spPr>
          <a:xfrm flipV="1">
            <a:off x="3654741" y="3090627"/>
            <a:ext cx="0" cy="71342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custDataLst>
              <p:tags r:id="rId10"/>
            </p:custDataLst>
          </p:nvPr>
        </p:nvPicPr>
        <p:blipFill>
          <a:blip r:embed="rId28" cstate="print">
            <a:extLst>
              <a:ext uri="{28A0092B-C50C-407E-A947-70E740481C1C}">
                <a14:useLocalDpi xmlns:a14="http://schemas.microsoft.com/office/drawing/2010/main" val="0"/>
              </a:ext>
            </a:extLst>
          </a:blip>
          <a:stretch>
            <a:fillRect/>
          </a:stretch>
        </p:blipFill>
        <p:spPr>
          <a:xfrm>
            <a:off x="3760468" y="4608435"/>
            <a:ext cx="1186815" cy="300990"/>
          </a:xfrm>
          <a:prstGeom prst="rect">
            <a:avLst/>
          </a:prstGeom>
        </p:spPr>
      </p:pic>
      <p:cxnSp>
        <p:nvCxnSpPr>
          <p:cNvPr id="44" name="Straight Arrow Connector 43"/>
          <p:cNvCxnSpPr>
            <a:stCxn id="9" idx="3"/>
            <a:endCxn id="36" idx="1"/>
          </p:cNvCxnSpPr>
          <p:nvPr/>
        </p:nvCxnSpPr>
        <p:spPr>
          <a:xfrm flipV="1">
            <a:off x="1985960" y="4103134"/>
            <a:ext cx="716281" cy="413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69792" y="3701502"/>
            <a:ext cx="348615" cy="255270"/>
          </a:xfrm>
          <a:prstGeom prst="rect">
            <a:avLst/>
          </a:prstGeom>
        </p:spPr>
      </p:pic>
      <p:sp>
        <p:nvSpPr>
          <p:cNvPr id="31" name="Rounded Rectangle 30"/>
          <p:cNvSpPr/>
          <p:nvPr/>
        </p:nvSpPr>
        <p:spPr>
          <a:xfrm>
            <a:off x="80959" y="1219200"/>
            <a:ext cx="1905000" cy="598170"/>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27731" y="1383030"/>
            <a:ext cx="211455" cy="270510"/>
          </a:xfrm>
          <a:prstGeom prst="rect">
            <a:avLst/>
          </a:prstGeom>
        </p:spPr>
      </p:pic>
      <p:cxnSp>
        <p:nvCxnSpPr>
          <p:cNvPr id="35" name="Straight Arrow Connector 34"/>
          <p:cNvCxnSpPr>
            <a:stCxn id="15" idx="0"/>
            <a:endCxn id="31" idx="2"/>
          </p:cNvCxnSpPr>
          <p:nvPr/>
        </p:nvCxnSpPr>
        <p:spPr>
          <a:xfrm flipH="1" flipV="1">
            <a:off x="1033459" y="1817370"/>
            <a:ext cx="1" cy="6792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1139186" y="2046446"/>
            <a:ext cx="531495" cy="255270"/>
          </a:xfrm>
          <a:prstGeom prst="rect">
            <a:avLst/>
          </a:prstGeom>
        </p:spPr>
      </p:pic>
      <p:pic>
        <p:nvPicPr>
          <p:cNvPr id="14" name="Picture 13"/>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1139187" y="3296843"/>
            <a:ext cx="1186815" cy="300990"/>
          </a:xfrm>
          <a:prstGeom prst="rect">
            <a:avLst/>
          </a:prstGeom>
        </p:spPr>
      </p:pic>
      <p:sp>
        <p:nvSpPr>
          <p:cNvPr id="45" name="Rounded Rectangle 44"/>
          <p:cNvSpPr/>
          <p:nvPr/>
        </p:nvSpPr>
        <p:spPr>
          <a:xfrm>
            <a:off x="2702239" y="1201763"/>
            <a:ext cx="1905000" cy="598170"/>
          </a:xfrm>
          <a:prstGeom prst="round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3549011" y="1365593"/>
            <a:ext cx="217170" cy="270510"/>
          </a:xfrm>
          <a:prstGeom prst="rect">
            <a:avLst/>
          </a:prstGeom>
        </p:spPr>
      </p:pic>
      <p:cxnSp>
        <p:nvCxnSpPr>
          <p:cNvPr id="47" name="Straight Arrow Connector 46"/>
          <p:cNvCxnSpPr>
            <a:stCxn id="39" idx="0"/>
            <a:endCxn id="45" idx="2"/>
          </p:cNvCxnSpPr>
          <p:nvPr/>
        </p:nvCxnSpPr>
        <p:spPr>
          <a:xfrm flipH="1" flipV="1">
            <a:off x="3654739" y="1799933"/>
            <a:ext cx="2" cy="69252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custDataLst>
              <p:tags r:id="rId16"/>
            </p:custDataLst>
          </p:nvPr>
        </p:nvPicPr>
        <p:blipFill>
          <a:blip r:embed="rId33" cstate="print">
            <a:extLst>
              <a:ext uri="{28A0092B-C50C-407E-A947-70E740481C1C}">
                <a14:useLocalDpi xmlns:a14="http://schemas.microsoft.com/office/drawing/2010/main" val="0"/>
              </a:ext>
            </a:extLst>
          </a:blip>
          <a:stretch>
            <a:fillRect/>
          </a:stretch>
        </p:blipFill>
        <p:spPr>
          <a:xfrm>
            <a:off x="3760466" y="2029009"/>
            <a:ext cx="531495" cy="255270"/>
          </a:xfrm>
          <a:prstGeom prst="rect">
            <a:avLst/>
          </a:prstGeom>
        </p:spPr>
      </p:pic>
      <p:pic>
        <p:nvPicPr>
          <p:cNvPr id="49" name="Picture 48"/>
          <p:cNvPicPr>
            <a:picLocks noChangeAspect="1"/>
          </p:cNvPicPr>
          <p:nvPr>
            <p:custDataLst>
              <p:tags r:id="rId17"/>
            </p:custDataLst>
          </p:nvPr>
        </p:nvPicPr>
        <p:blipFill>
          <a:blip r:embed="rId34" cstate="print">
            <a:extLst>
              <a:ext uri="{28A0092B-C50C-407E-A947-70E740481C1C}">
                <a14:useLocalDpi xmlns:a14="http://schemas.microsoft.com/office/drawing/2010/main" val="0"/>
              </a:ext>
            </a:extLst>
          </a:blip>
          <a:stretch>
            <a:fillRect/>
          </a:stretch>
        </p:blipFill>
        <p:spPr>
          <a:xfrm>
            <a:off x="3766183" y="3300976"/>
            <a:ext cx="1186815" cy="300990"/>
          </a:xfrm>
          <a:prstGeom prst="rect">
            <a:avLst/>
          </a:prstGeom>
        </p:spPr>
      </p:pic>
      <p:pic>
        <p:nvPicPr>
          <p:cNvPr id="21" name="Picture 20"/>
          <p:cNvPicPr>
            <a:picLocks noChangeAspect="1"/>
          </p:cNvPicPr>
          <p:nvPr>
            <p:custDataLst>
              <p:tags r:id="rId18"/>
            </p:custDataLst>
          </p:nvPr>
        </p:nvPicPr>
        <p:blipFill>
          <a:blip r:embed="rId36" cstate="print">
            <a:extLst>
              <a:ext uri="{28A0092B-C50C-407E-A947-70E740481C1C}">
                <a14:useLocalDpi xmlns:a14="http://schemas.microsoft.com/office/drawing/2010/main" val="0"/>
              </a:ext>
            </a:extLst>
          </a:blip>
          <a:stretch>
            <a:fillRect/>
          </a:stretch>
        </p:blipFill>
        <p:spPr>
          <a:xfrm>
            <a:off x="5091249" y="2761827"/>
            <a:ext cx="3630930" cy="300990"/>
          </a:xfrm>
          <a:prstGeom prst="rect">
            <a:avLst/>
          </a:prstGeom>
        </p:spPr>
      </p:pic>
      <p:sp>
        <p:nvSpPr>
          <p:cNvPr id="51" name="TextBox 50"/>
          <p:cNvSpPr txBox="1"/>
          <p:nvPr/>
        </p:nvSpPr>
        <p:spPr>
          <a:xfrm>
            <a:off x="6182814" y="2426343"/>
            <a:ext cx="1447800" cy="369332"/>
          </a:xfrm>
          <a:prstGeom prst="rect">
            <a:avLst/>
          </a:prstGeom>
          <a:noFill/>
        </p:spPr>
        <p:txBody>
          <a:bodyPr wrap="square" rtlCol="0">
            <a:spAutoFit/>
          </a:bodyPr>
          <a:lstStyle/>
          <a:p>
            <a:pPr algn="ctr"/>
            <a:r>
              <a:rPr lang="en-US" dirty="0"/>
              <a:t>Hidden Layer</a:t>
            </a:r>
          </a:p>
        </p:txBody>
      </p:sp>
      <p:pic>
        <p:nvPicPr>
          <p:cNvPr id="27" name="Picture 26"/>
          <p:cNvPicPr>
            <a:picLocks noChangeAspect="1"/>
          </p:cNvPicPr>
          <p:nvPr>
            <p:custDataLst>
              <p:tags r:id="rId19"/>
            </p:custDataLst>
          </p:nvPr>
        </p:nvPicPr>
        <p:blipFill>
          <a:blip r:embed="rId37" cstate="print">
            <a:extLst>
              <a:ext uri="{28A0092B-C50C-407E-A947-70E740481C1C}">
                <a14:useLocalDpi xmlns:a14="http://schemas.microsoft.com/office/drawing/2010/main" val="0"/>
              </a:ext>
            </a:extLst>
          </a:blip>
          <a:stretch>
            <a:fillRect/>
          </a:stretch>
        </p:blipFill>
        <p:spPr>
          <a:xfrm>
            <a:off x="3237546" y="2645180"/>
            <a:ext cx="834390" cy="300990"/>
          </a:xfrm>
          <a:prstGeom prst="rect">
            <a:avLst/>
          </a:prstGeom>
        </p:spPr>
      </p:pic>
    </p:spTree>
    <p:extLst>
      <p:ext uri="{BB962C8B-B14F-4D97-AF65-F5344CB8AC3E}">
        <p14:creationId xmlns:p14="http://schemas.microsoft.com/office/powerpoint/2010/main" val="3766422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8001000" cy="1143000"/>
          </a:xfrm>
        </p:spPr>
        <p:txBody>
          <a:bodyPr/>
          <a:lstStyle/>
          <a:p>
            <a:r>
              <a:rPr lang="en-US" dirty="0"/>
              <a:t>RNNs for acoustic modeling in 1996</a:t>
            </a:r>
          </a:p>
        </p:txBody>
      </p:sp>
      <p:pic>
        <p:nvPicPr>
          <p:cNvPr id="5" name="Picture 4"/>
          <p:cNvPicPr>
            <a:picLocks noChangeAspect="1"/>
          </p:cNvPicPr>
          <p:nvPr/>
        </p:nvPicPr>
        <p:blipFill>
          <a:blip r:embed="rId2"/>
          <a:stretch>
            <a:fillRect/>
          </a:stretch>
        </p:blipFill>
        <p:spPr>
          <a:xfrm>
            <a:off x="695325" y="1933575"/>
            <a:ext cx="7753350" cy="2990850"/>
          </a:xfrm>
          <a:prstGeom prst="rect">
            <a:avLst/>
          </a:prstGeom>
        </p:spPr>
      </p:pic>
      <p:sp>
        <p:nvSpPr>
          <p:cNvPr id="6" name="TextBox 5"/>
          <p:cNvSpPr txBox="1"/>
          <p:nvPr/>
        </p:nvSpPr>
        <p:spPr>
          <a:xfrm>
            <a:off x="0" y="6525202"/>
            <a:ext cx="3124200" cy="307777"/>
          </a:xfrm>
          <a:prstGeom prst="rect">
            <a:avLst/>
          </a:prstGeom>
          <a:noFill/>
        </p:spPr>
        <p:txBody>
          <a:bodyPr wrap="square" rtlCol="0">
            <a:spAutoFit/>
          </a:bodyPr>
          <a:lstStyle/>
          <a:p>
            <a:r>
              <a:rPr lang="en-US" sz="1400" dirty="0"/>
              <a:t>(Robinson, Hochberg, &amp; </a:t>
            </a:r>
            <a:r>
              <a:rPr lang="en-US" sz="1400" dirty="0" err="1"/>
              <a:t>Renals</a:t>
            </a:r>
            <a:r>
              <a:rPr lang="en-US" sz="1400" dirty="0"/>
              <a:t>. 1996)</a:t>
            </a:r>
          </a:p>
        </p:txBody>
      </p:sp>
    </p:spTree>
    <p:extLst>
      <p:ext uri="{BB962C8B-B14F-4D97-AF65-F5344CB8AC3E}">
        <p14:creationId xmlns:p14="http://schemas.microsoft.com/office/powerpoint/2010/main" val="965585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RNN on Google voice search</a:t>
            </a:r>
          </a:p>
        </p:txBody>
      </p:sp>
      <p:sp>
        <p:nvSpPr>
          <p:cNvPr id="4" name="Content Placeholder 3"/>
          <p:cNvSpPr>
            <a:spLocks noGrp="1"/>
          </p:cNvSpPr>
          <p:nvPr>
            <p:ph sz="quarter" idx="2"/>
          </p:nvPr>
        </p:nvSpPr>
        <p:spPr/>
        <p:txBody>
          <a:bodyPr/>
          <a:lstStyle/>
          <a:p>
            <a:r>
              <a:rPr lang="en-US" dirty="0"/>
              <a:t>Best LSTM WER: 10.5%</a:t>
            </a:r>
          </a:p>
          <a:p>
            <a:r>
              <a:rPr lang="en-US" dirty="0"/>
              <a:t>Best DNN WER: 11.3%</a:t>
            </a:r>
          </a:p>
          <a:p>
            <a:r>
              <a:rPr lang="en-US" dirty="0"/>
              <a:t>LSTM required half the training time</a:t>
            </a:r>
          </a:p>
        </p:txBody>
      </p:sp>
      <p:sp>
        <p:nvSpPr>
          <p:cNvPr id="6" name="TextBox 5"/>
          <p:cNvSpPr txBox="1"/>
          <p:nvPr/>
        </p:nvSpPr>
        <p:spPr>
          <a:xfrm>
            <a:off x="0" y="6525202"/>
            <a:ext cx="3124200" cy="307777"/>
          </a:xfrm>
          <a:prstGeom prst="rect">
            <a:avLst/>
          </a:prstGeom>
          <a:noFill/>
        </p:spPr>
        <p:txBody>
          <a:bodyPr wrap="square" rtlCol="0">
            <a:spAutoFit/>
          </a:bodyPr>
          <a:lstStyle/>
          <a:p>
            <a:r>
              <a:rPr lang="en-US" sz="1400" dirty="0">
                <a:hlinkClick r:id="rId2"/>
              </a:rPr>
              <a:t>(</a:t>
            </a:r>
            <a:r>
              <a:rPr lang="en-US" sz="1400" dirty="0" err="1">
                <a:hlinkClick r:id="rId2"/>
              </a:rPr>
              <a:t>Sak</a:t>
            </a:r>
            <a:r>
              <a:rPr lang="en-US" sz="1400" dirty="0">
                <a:hlinkClick r:id="rId2"/>
              </a:rPr>
              <a:t>, Senior, &amp; </a:t>
            </a:r>
            <a:r>
              <a:rPr lang="en-US" sz="1400" dirty="0" err="1">
                <a:hlinkClick r:id="rId2"/>
              </a:rPr>
              <a:t>Beufays</a:t>
            </a:r>
            <a:r>
              <a:rPr lang="en-US" sz="1400" dirty="0">
                <a:hlinkClick r:id="rId2"/>
              </a:rPr>
              <a:t>. 2014)</a:t>
            </a:r>
            <a:endParaRPr lang="en-US" sz="1400" dirty="0"/>
          </a:p>
        </p:txBody>
      </p:sp>
      <p:pic>
        <p:nvPicPr>
          <p:cNvPr id="7" name="Picture 6"/>
          <p:cNvPicPr>
            <a:picLocks noChangeAspect="1"/>
          </p:cNvPicPr>
          <p:nvPr/>
        </p:nvPicPr>
        <p:blipFill>
          <a:blip r:embed="rId3"/>
          <a:stretch>
            <a:fillRect/>
          </a:stretch>
        </p:blipFill>
        <p:spPr>
          <a:xfrm>
            <a:off x="228600" y="1524000"/>
            <a:ext cx="4410075" cy="3810000"/>
          </a:xfrm>
          <a:prstGeom prst="rect">
            <a:avLst/>
          </a:prstGeom>
        </p:spPr>
      </p:pic>
    </p:spTree>
    <p:extLst>
      <p:ext uri="{BB962C8B-B14F-4D97-AF65-F5344CB8AC3E}">
        <p14:creationId xmlns:p14="http://schemas.microsoft.com/office/powerpoint/2010/main" val="697327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loss functions</a:t>
            </a:r>
          </a:p>
        </p:txBody>
      </p:sp>
      <p:sp>
        <p:nvSpPr>
          <p:cNvPr id="3" name="Content Placeholder 2"/>
          <p:cNvSpPr>
            <a:spLocks noGrp="1"/>
          </p:cNvSpPr>
          <p:nvPr>
            <p:ph sz="quarter" idx="1"/>
          </p:nvPr>
        </p:nvSpPr>
        <p:spPr/>
        <p:txBody>
          <a:bodyPr/>
          <a:lstStyle/>
          <a:p>
            <a:r>
              <a:rPr lang="en-US" dirty="0"/>
              <a:t>Scalable minimum Bayes risk (</a:t>
            </a:r>
            <a:r>
              <a:rPr lang="en-US" dirty="0" err="1"/>
              <a:t>sMBR</a:t>
            </a:r>
            <a:r>
              <a:rPr lang="en-US" dirty="0"/>
              <a:t>)</a:t>
            </a:r>
          </a:p>
          <a:p>
            <a:r>
              <a:rPr lang="en-US" dirty="0"/>
              <a:t>Minimum phone error (MPE)</a:t>
            </a:r>
          </a:p>
          <a:p>
            <a:r>
              <a:rPr lang="en-US" dirty="0"/>
              <a:t>Maximum mutual information (MMI)</a:t>
            </a:r>
          </a:p>
          <a:p>
            <a:r>
              <a:rPr lang="en-US" dirty="0"/>
              <a:t>Move beyond frame classification to decoder outputs</a:t>
            </a:r>
          </a:p>
        </p:txBody>
      </p:sp>
      <p:pic>
        <p:nvPicPr>
          <p:cNvPr id="5" name="Picture 4"/>
          <p:cNvPicPr>
            <a:picLocks noChangeAspect="1"/>
          </p:cNvPicPr>
          <p:nvPr/>
        </p:nvPicPr>
        <p:blipFill>
          <a:blip r:embed="rId2"/>
          <a:stretch>
            <a:fillRect/>
          </a:stretch>
        </p:blipFill>
        <p:spPr>
          <a:xfrm>
            <a:off x="4572000" y="2971800"/>
            <a:ext cx="4356100" cy="838200"/>
          </a:xfrm>
          <a:prstGeom prst="rect">
            <a:avLst/>
          </a:prstGeom>
        </p:spPr>
      </p:pic>
    </p:spTree>
    <p:extLst>
      <p:ext uri="{BB962C8B-B14F-4D97-AF65-F5344CB8AC3E}">
        <p14:creationId xmlns:p14="http://schemas.microsoft.com/office/powerpoint/2010/main" val="1883549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Other Current Work</a:t>
            </a:r>
          </a:p>
        </p:txBody>
      </p:sp>
      <p:sp>
        <p:nvSpPr>
          <p:cNvPr id="3" name="Content Placeholder 2"/>
          <p:cNvSpPr>
            <a:spLocks noGrp="1"/>
          </p:cNvSpPr>
          <p:nvPr>
            <p:ph sz="quarter" idx="1"/>
          </p:nvPr>
        </p:nvSpPr>
        <p:spPr/>
        <p:txBody>
          <a:bodyPr/>
          <a:lstStyle/>
          <a:p>
            <a:r>
              <a:rPr lang="en-US" dirty="0"/>
              <a:t>Multi-lingual acoustic modeling</a:t>
            </a:r>
          </a:p>
          <a:p>
            <a:r>
              <a:rPr lang="en-US" dirty="0"/>
              <a:t>Low resource acoustic modeling</a:t>
            </a:r>
          </a:p>
          <a:p>
            <a:r>
              <a:rPr lang="en-US" dirty="0"/>
              <a:t>Learning directly from waveforms without complicated feature transforms</a:t>
            </a:r>
          </a:p>
          <a:p>
            <a:endParaRPr lang="en-US" dirty="0"/>
          </a:p>
          <a:p>
            <a:endParaRPr lang="en-US" dirty="0"/>
          </a:p>
        </p:txBody>
      </p:sp>
    </p:spTree>
    <p:extLst>
      <p:ext uri="{BB962C8B-B14F-4D97-AF65-F5344CB8AC3E}">
        <p14:creationId xmlns:p14="http://schemas.microsoft.com/office/powerpoint/2010/main" val="2631055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p:txBody>
          <a:bodyPr/>
          <a:lstStyle/>
          <a:p>
            <a:r>
              <a:rPr lang="en-US" dirty="0"/>
              <a:t>Noisy Channel Model</a:t>
            </a:r>
          </a:p>
        </p:txBody>
      </p:sp>
      <p:sp>
        <p:nvSpPr>
          <p:cNvPr id="32774" name="Rectangle 3"/>
          <p:cNvSpPr>
            <a:spLocks noGrp="1" noChangeArrowheads="1"/>
          </p:cNvSpPr>
          <p:nvPr>
            <p:ph sz="quarter" idx="1"/>
          </p:nvPr>
        </p:nvSpPr>
        <p:spPr/>
        <p:txBody>
          <a:bodyPr/>
          <a:lstStyle/>
          <a:p>
            <a:r>
              <a:rPr lang="en-US"/>
              <a:t>Probabilistic implication: Pick the highest prob S:</a:t>
            </a:r>
          </a:p>
          <a:p>
            <a:endParaRPr lang="en-US"/>
          </a:p>
          <a:p>
            <a:endParaRPr lang="en-US"/>
          </a:p>
          <a:p>
            <a:r>
              <a:rPr lang="en-US"/>
              <a:t>We can use Bayes rule to rewrite this:</a:t>
            </a:r>
          </a:p>
          <a:p>
            <a:endParaRPr lang="en-US"/>
          </a:p>
          <a:p>
            <a:endParaRPr lang="en-US"/>
          </a:p>
          <a:p>
            <a:endParaRPr lang="en-US"/>
          </a:p>
          <a:p>
            <a:r>
              <a:rPr lang="en-US"/>
              <a:t>Since denominator is the same for each candidate sentence W, we can ignore it for the argmax:</a:t>
            </a:r>
          </a:p>
        </p:txBody>
      </p:sp>
      <p:graphicFrame>
        <p:nvGraphicFramePr>
          <p:cNvPr id="32770" name="Object 2"/>
          <p:cNvGraphicFramePr>
            <a:graphicFrameLocks noChangeAspect="1"/>
          </p:cNvGraphicFramePr>
          <p:nvPr/>
        </p:nvGraphicFramePr>
        <p:xfrm>
          <a:off x="2590800" y="2209800"/>
          <a:ext cx="3346450" cy="750888"/>
        </p:xfrm>
        <a:graphic>
          <a:graphicData uri="http://schemas.openxmlformats.org/presentationml/2006/ole">
            <mc:AlternateContent xmlns:mc="http://schemas.openxmlformats.org/markup-compatibility/2006">
              <mc:Choice xmlns:v="urn:schemas-microsoft-com:vml" Requires="v">
                <p:oleObj spid="_x0000_s1051" name="Equation" r:id="rId4" imgW="1358900" imgH="304800" progId="Equation.3">
                  <p:embed/>
                </p:oleObj>
              </mc:Choice>
              <mc:Fallback>
                <p:oleObj name="Equation" r:id="rId4" imgW="1358900" imgH="304800" progId="Equation.3">
                  <p:embed/>
                  <p:pic>
                    <p:nvPicPr>
                      <p:cNvPr id="3277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209800"/>
                        <a:ext cx="3346450" cy="750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771" name="Object 3"/>
          <p:cNvGraphicFramePr>
            <a:graphicFrameLocks noChangeAspect="1"/>
          </p:cNvGraphicFramePr>
          <p:nvPr/>
        </p:nvGraphicFramePr>
        <p:xfrm>
          <a:off x="2286000" y="5827713"/>
          <a:ext cx="4510088" cy="801687"/>
        </p:xfrm>
        <a:graphic>
          <a:graphicData uri="http://schemas.openxmlformats.org/presentationml/2006/ole">
            <mc:AlternateContent xmlns:mc="http://schemas.openxmlformats.org/markup-compatibility/2006">
              <mc:Choice xmlns:v="urn:schemas-microsoft-com:vml" Requires="v">
                <p:oleObj spid="_x0000_s1052" name="Equation" r:id="rId6" imgW="1714500" imgH="304800" progId="Equation.3">
                  <p:embed/>
                </p:oleObj>
              </mc:Choice>
              <mc:Fallback>
                <p:oleObj name="Equation" r:id="rId6" imgW="1714500" imgH="304800" progId="Equation.3">
                  <p:embed/>
                  <p:pic>
                    <p:nvPicPr>
                      <p:cNvPr id="3277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5827713"/>
                        <a:ext cx="4510088" cy="801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772" name="Object 4"/>
          <p:cNvGraphicFramePr>
            <a:graphicFrameLocks noChangeAspect="1"/>
          </p:cNvGraphicFramePr>
          <p:nvPr/>
        </p:nvGraphicFramePr>
        <p:xfrm>
          <a:off x="2362200" y="3810000"/>
          <a:ext cx="4043363" cy="914400"/>
        </p:xfrm>
        <a:graphic>
          <a:graphicData uri="http://schemas.openxmlformats.org/presentationml/2006/ole">
            <mc:AlternateContent xmlns:mc="http://schemas.openxmlformats.org/markup-compatibility/2006">
              <mc:Choice xmlns:v="urn:schemas-microsoft-com:vml" Requires="v">
                <p:oleObj spid="_x0000_s1053" name="Equation" r:id="rId8" imgW="1739900" imgH="393700" progId="Equation.3">
                  <p:embed/>
                </p:oleObj>
              </mc:Choice>
              <mc:Fallback>
                <p:oleObj name="Equation" r:id="rId8" imgW="1739900" imgH="393700" progId="Equation.3">
                  <p:embed/>
                  <p:pic>
                    <p:nvPicPr>
                      <p:cNvPr id="32772"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3810000"/>
                        <a:ext cx="404336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308013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Objective Function for Learning</a:t>
            </a:r>
          </a:p>
        </p:txBody>
      </p:sp>
      <p:sp>
        <p:nvSpPr>
          <p:cNvPr id="3" name="Content Placeholder 2"/>
          <p:cNvSpPr>
            <a:spLocks noGrp="1"/>
          </p:cNvSpPr>
          <p:nvPr>
            <p:ph sz="quarter" idx="1"/>
          </p:nvPr>
        </p:nvSpPr>
        <p:spPr/>
        <p:txBody>
          <a:bodyPr/>
          <a:lstStyle/>
          <a:p>
            <a:r>
              <a:rPr lang="en-US" dirty="0"/>
              <a:t>Supervised learning, minimize our classification errors</a:t>
            </a:r>
          </a:p>
          <a:p>
            <a:r>
              <a:rPr lang="en-US" dirty="0"/>
              <a:t>Standard choice: Cross entropy loss function</a:t>
            </a:r>
          </a:p>
          <a:p>
            <a:pPr lvl="1"/>
            <a:r>
              <a:rPr lang="en-US" dirty="0"/>
              <a:t>Straightforward extension of logistic loss for binary</a:t>
            </a:r>
          </a:p>
          <a:p>
            <a:pPr lvl="1"/>
            <a:endParaRPr lang="en-US" dirty="0"/>
          </a:p>
          <a:p>
            <a:pPr lvl="1"/>
            <a:endParaRPr lang="en-US" dirty="0"/>
          </a:p>
          <a:p>
            <a:r>
              <a:rPr lang="en-US" dirty="0"/>
              <a:t>This is a </a:t>
            </a:r>
            <a:r>
              <a:rPr lang="en-US" i="1" dirty="0"/>
              <a:t>frame-wise</a:t>
            </a:r>
            <a:r>
              <a:rPr lang="en-US" dirty="0"/>
              <a:t> loss. We use a label for each frame from a forced alignment</a:t>
            </a:r>
          </a:p>
          <a:p>
            <a:r>
              <a:rPr lang="en-US" dirty="0"/>
              <a:t>Other loss functions possible. Can get deeper integration with the HMM or word error rate</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54580" y="2971800"/>
            <a:ext cx="4434840" cy="744855"/>
          </a:xfrm>
          <a:prstGeom prst="rect">
            <a:avLst/>
          </a:prstGeom>
        </p:spPr>
      </p:pic>
    </p:spTree>
    <p:extLst>
      <p:ext uri="{BB962C8B-B14F-4D97-AF65-F5344CB8AC3E}">
        <p14:creationId xmlns:p14="http://schemas.microsoft.com/office/powerpoint/2010/main" val="234051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92161"/>
          </a:xfrm>
        </p:spPr>
        <p:txBody>
          <a:bodyPr>
            <a:normAutofit/>
          </a:bodyPr>
          <a:lstStyle/>
          <a:p>
            <a:r>
              <a:rPr lang="en-US" dirty="0"/>
              <a:t>Not Really a New Idea</a:t>
            </a:r>
          </a:p>
        </p:txBody>
      </p:sp>
      <p:pic>
        <p:nvPicPr>
          <p:cNvPr id="8" name="Content Placeholder 7"/>
          <p:cNvPicPr>
            <a:picLocks noGrp="1" noChangeAspect="1"/>
          </p:cNvPicPr>
          <p:nvPr>
            <p:ph sz="quarter" idx="1"/>
          </p:nvPr>
        </p:nvPicPr>
        <p:blipFill>
          <a:blip r:embed="rId2"/>
          <a:stretch>
            <a:fillRect/>
          </a:stretch>
        </p:blipFill>
        <p:spPr>
          <a:xfrm>
            <a:off x="2147321" y="1447800"/>
            <a:ext cx="5306558" cy="4572000"/>
          </a:xfrm>
        </p:spPr>
      </p:pic>
      <p:sp>
        <p:nvSpPr>
          <p:cNvPr id="9" name="TextBox 8"/>
          <p:cNvSpPr txBox="1"/>
          <p:nvPr/>
        </p:nvSpPr>
        <p:spPr>
          <a:xfrm>
            <a:off x="0" y="6487786"/>
            <a:ext cx="5918098" cy="369332"/>
          </a:xfrm>
          <a:prstGeom prst="rect">
            <a:avLst/>
          </a:prstGeom>
          <a:noFill/>
        </p:spPr>
        <p:txBody>
          <a:bodyPr wrap="square" rtlCol="0">
            <a:spAutoFit/>
          </a:bodyPr>
          <a:lstStyle/>
          <a:p>
            <a:r>
              <a:rPr lang="en-US" dirty="0" err="1"/>
              <a:t>Renals</a:t>
            </a:r>
            <a:r>
              <a:rPr lang="en-US" dirty="0"/>
              <a:t>, Morgan, </a:t>
            </a:r>
            <a:r>
              <a:rPr lang="en-US" dirty="0" err="1"/>
              <a:t>Bourland</a:t>
            </a:r>
            <a:r>
              <a:rPr lang="en-US" dirty="0"/>
              <a:t>, Cohen, &amp; Franco. 1994.</a:t>
            </a:r>
          </a:p>
        </p:txBody>
      </p:sp>
    </p:spTree>
    <p:extLst>
      <p:ext uri="{BB962C8B-B14F-4D97-AF65-F5344CB8AC3E}">
        <p14:creationId xmlns:p14="http://schemas.microsoft.com/office/powerpoint/2010/main" val="3477505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92161"/>
          </a:xfrm>
        </p:spPr>
        <p:txBody>
          <a:bodyPr>
            <a:normAutofit/>
          </a:bodyPr>
          <a:lstStyle/>
          <a:p>
            <a:r>
              <a:rPr lang="en-US" dirty="0"/>
              <a:t>Early neural network approaches</a:t>
            </a:r>
          </a:p>
        </p:txBody>
      </p:sp>
      <p:sp>
        <p:nvSpPr>
          <p:cNvPr id="9" name="TextBox 8"/>
          <p:cNvSpPr txBox="1"/>
          <p:nvPr/>
        </p:nvSpPr>
        <p:spPr>
          <a:xfrm>
            <a:off x="0" y="6487786"/>
            <a:ext cx="5918098" cy="338554"/>
          </a:xfrm>
          <a:prstGeom prst="rect">
            <a:avLst/>
          </a:prstGeom>
          <a:noFill/>
        </p:spPr>
        <p:txBody>
          <a:bodyPr wrap="square" rtlCol="0">
            <a:spAutoFit/>
          </a:bodyPr>
          <a:lstStyle/>
          <a:p>
            <a:r>
              <a:rPr lang="en-US" dirty="0"/>
              <a:t>(</a:t>
            </a:r>
            <a:r>
              <a:rPr lang="en-US" dirty="0" err="1"/>
              <a:t>Waibel</a:t>
            </a:r>
            <a:r>
              <a:rPr lang="en-US" dirty="0"/>
              <a:t>, </a:t>
            </a:r>
            <a:r>
              <a:rPr lang="en-US" dirty="0" err="1"/>
              <a:t>Hanazawa</a:t>
            </a:r>
            <a:r>
              <a:rPr lang="en-US" dirty="0"/>
              <a:t>, Hinton, </a:t>
            </a:r>
            <a:r>
              <a:rPr lang="en-US" dirty="0" err="1"/>
              <a:t>Shikano</a:t>
            </a:r>
            <a:r>
              <a:rPr lang="en-US" dirty="0"/>
              <a:t>, &amp; Lang. 1988)</a:t>
            </a:r>
          </a:p>
        </p:txBody>
      </p:sp>
      <p:pic>
        <p:nvPicPr>
          <p:cNvPr id="5" name="Picture 4"/>
          <p:cNvPicPr>
            <a:picLocks noChangeAspect="1"/>
          </p:cNvPicPr>
          <p:nvPr/>
        </p:nvPicPr>
        <p:blipFill>
          <a:blip r:embed="rId3"/>
          <a:stretch>
            <a:fillRect/>
          </a:stretch>
        </p:blipFill>
        <p:spPr>
          <a:xfrm>
            <a:off x="381000" y="1143000"/>
            <a:ext cx="3381375" cy="46291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384" y="1371600"/>
            <a:ext cx="3700796" cy="3810000"/>
          </a:xfrm>
          <a:prstGeom prst="rect">
            <a:avLst/>
          </a:prstGeom>
        </p:spPr>
      </p:pic>
      <p:sp>
        <p:nvSpPr>
          <p:cNvPr id="7" name="TextBox 6"/>
          <p:cNvSpPr txBox="1"/>
          <p:nvPr/>
        </p:nvSpPr>
        <p:spPr>
          <a:xfrm>
            <a:off x="5948578" y="6019800"/>
            <a:ext cx="3314547" cy="338554"/>
          </a:xfrm>
          <a:prstGeom prst="rect">
            <a:avLst/>
          </a:prstGeom>
          <a:noFill/>
        </p:spPr>
        <p:txBody>
          <a:bodyPr wrap="square" rtlCol="0">
            <a:spAutoFit/>
          </a:bodyPr>
          <a:lstStyle/>
          <a:p>
            <a:r>
              <a:rPr lang="en-US" dirty="0" smtClean="0"/>
              <a:t>(McClelland, </a:t>
            </a:r>
            <a:r>
              <a:rPr lang="en-US" dirty="0"/>
              <a:t>&amp; </a:t>
            </a:r>
            <a:r>
              <a:rPr lang="en-US" dirty="0" smtClean="0"/>
              <a:t>Elman. 1985)</a:t>
            </a:r>
            <a:endParaRPr lang="en-US" dirty="0"/>
          </a:p>
        </p:txBody>
      </p:sp>
    </p:spTree>
    <p:extLst>
      <p:ext uri="{BB962C8B-B14F-4D97-AF65-F5344CB8AC3E}">
        <p14:creationId xmlns:p14="http://schemas.microsoft.com/office/powerpoint/2010/main" val="3602112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Hybrid MLPs on Resource Management</a:t>
            </a:r>
          </a:p>
        </p:txBody>
      </p:sp>
      <p:pic>
        <p:nvPicPr>
          <p:cNvPr id="4" name="Content Placeholder 3"/>
          <p:cNvPicPr>
            <a:picLocks noGrp="1" noChangeAspect="1"/>
          </p:cNvPicPr>
          <p:nvPr>
            <p:ph sz="quarter" idx="1"/>
          </p:nvPr>
        </p:nvPicPr>
        <p:blipFill>
          <a:blip r:embed="rId2"/>
          <a:stretch>
            <a:fillRect/>
          </a:stretch>
        </p:blipFill>
        <p:spPr>
          <a:xfrm>
            <a:off x="2369457" y="1447800"/>
            <a:ext cx="4862285" cy="4572000"/>
          </a:xfrm>
        </p:spPr>
      </p:pic>
      <p:sp>
        <p:nvSpPr>
          <p:cNvPr id="5" name="TextBox 4"/>
          <p:cNvSpPr txBox="1"/>
          <p:nvPr/>
        </p:nvSpPr>
        <p:spPr>
          <a:xfrm>
            <a:off x="0" y="6400800"/>
            <a:ext cx="5918098" cy="369332"/>
          </a:xfrm>
          <a:prstGeom prst="rect">
            <a:avLst/>
          </a:prstGeom>
          <a:noFill/>
        </p:spPr>
        <p:txBody>
          <a:bodyPr wrap="square" rtlCol="0">
            <a:spAutoFit/>
          </a:bodyPr>
          <a:lstStyle/>
          <a:p>
            <a:r>
              <a:rPr lang="en-US" dirty="0" err="1"/>
              <a:t>Renals</a:t>
            </a:r>
            <a:r>
              <a:rPr lang="en-US" dirty="0"/>
              <a:t>, Morgan, </a:t>
            </a:r>
            <a:r>
              <a:rPr lang="en-US" dirty="0" err="1"/>
              <a:t>Bourland</a:t>
            </a:r>
            <a:r>
              <a:rPr lang="en-US" dirty="0"/>
              <a:t>, Cohen, &amp; Franco. 1994.</a:t>
            </a:r>
          </a:p>
        </p:txBody>
      </p:sp>
    </p:spTree>
    <p:extLst>
      <p:ext uri="{BB962C8B-B14F-4D97-AF65-F5344CB8AC3E}">
        <p14:creationId xmlns:p14="http://schemas.microsoft.com/office/powerpoint/2010/main" val="42296776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align*}&#10;Loss(x,y;W,b) = -\sum_{k=1}^K (y=k)\log f(x)_k&#10;\end{align*}&#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TIMING" val="|15.3|6.3|36.2|1"/>
</p:tagLst>
</file>

<file path=ppt/tags/tag11.xml><?xml version="1.0" encoding="utf-8"?>
<p:tagLst xmlns:a="http://schemas.openxmlformats.org/drawingml/2006/main" xmlns:r="http://schemas.openxmlformats.org/officeDocument/2006/relationships" xmlns:p="http://schemas.openxmlformats.org/presentationml/2006/main">
  <p:tag name="TIMING" val="|4|21.9|11.2|21.8"/>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x_1 = [0, x^1, x^2]&#10;\end{align*}&#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h^{(1)}(x_1)&#10;\end{align*}&#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h^{(2)}(x_1)&#10;\end{align*}&#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mathbf X&#10;\end{align*}&#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h^{(1)}(x_2) &amp;= \sigma (W^{(1)}x_2 + b^{(1)} + U h^{(1)}(x_1))&#10;\end{align*}&#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hat{y}^2 &amp;= V h^{(1)}(x_2) + c &#10;\end{align*}&#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W^{(1)},b^{(1)})&#10;\end{align*}&#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x_2 = [x^1, x^2, x^3]&#10;\end{align*}&#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TIMING" val="|5.6|3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h^{(1)}(x_2)&#10;\end{align*}&#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W^{(1)},b^{(1)})&#10;\end{align*}&#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U)&#10;\end{align*}&#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hat{y}^1&#10;\end{align*}&#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V,c)&#10;\end{align*}&#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W^{(2)},b^{(2)})&#10;\end{align*}&#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hat{y}^2&#10;\end{align*}&#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V,c)&#10;\end{align*}&#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W^{(2)},b^{(2)})&#10;\end{align*}&#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h^{(2)}(x_2) &amp;= \sigma (W^{(2)}h^{(1)}(x_2) + b^{(2)})&#10;\end{align*}&#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TIMING" val="|7|0.9|27.4|21.7"/>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align*}&#10;h^{(2)}(x_2)&#10;\end{align*}&#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align*}&#10;  h^{(i)} = \max (w^{(i)T} x, 0) = &#10;\begin{cases}&#10;  w^{(i)T} x &amp;  w^{(i)T} x &gt; 0 \\&#10;  0 &amp; \text{else}&#10;\end{cases}&#10;\label{eqn:unit_rel}&#10;\end{align*}&#10;&#10;&#10;\end{document}"/>
  <p:tag name="IGUANATEXSIZE" val="28"/>
</p:tagLst>
</file>

<file path=ppt/tags/tag5.xml><?xml version="1.0" encoding="utf-8"?>
<p:tagLst xmlns:a="http://schemas.openxmlformats.org/drawingml/2006/main" xmlns:r="http://schemas.openxmlformats.org/officeDocument/2006/relationships" xmlns:p="http://schemas.openxmlformats.org/presentationml/2006/main">
  <p:tag name="TIMING" val="|16.3|11.3|5.6|13|0.4|14.5|32.7|13.4"/>
</p:tagLst>
</file>

<file path=ppt/tags/tag6.xml><?xml version="1.0" encoding="utf-8"?>
<p:tagLst xmlns:a="http://schemas.openxmlformats.org/drawingml/2006/main" xmlns:r="http://schemas.openxmlformats.org/officeDocument/2006/relationships" xmlns:p="http://schemas.openxmlformats.org/presentationml/2006/main">
  <p:tag name="TIMING" val="|1.6|38|0.6|0.7|0.8"/>
</p:tagLst>
</file>

<file path=ppt/tags/tag7.xml><?xml version="1.0" encoding="utf-8"?>
<p:tagLst xmlns:a="http://schemas.openxmlformats.org/drawingml/2006/main" xmlns:r="http://schemas.openxmlformats.org/officeDocument/2006/relationships" xmlns:p="http://schemas.openxmlformats.org/presentationml/2006/main">
  <p:tag name="TIMING" val="|0.8"/>
</p:tagLst>
</file>

<file path=ppt/tags/tag8.xml><?xml version="1.0" encoding="utf-8"?>
<p:tagLst xmlns:a="http://schemas.openxmlformats.org/drawingml/2006/main" xmlns:r="http://schemas.openxmlformats.org/officeDocument/2006/relationships" xmlns:p="http://schemas.openxmlformats.org/presentationml/2006/main">
  <p:tag name="TIMING" val="|18.3"/>
</p:tagLst>
</file>

<file path=ppt/tags/tag9.xml><?xml version="1.0" encoding="utf-8"?>
<p:tagLst xmlns:a="http://schemas.openxmlformats.org/drawingml/2006/main" xmlns:r="http://schemas.openxmlformats.org/officeDocument/2006/relationships" xmlns:p="http://schemas.openxmlformats.org/presentationml/2006/main">
  <p:tag name="TIMING" val="|1.4|5.1|1|0.8"/>
</p:tagLst>
</file>

<file path=ppt/theme/_rels/theme1.xml.rels><?xml version="1.0" encoding="UTF-8" standalone="yes"?>
<Relationships xmlns="http://schemas.openxmlformats.org/package/2006/relationships"><Relationship Id="rId1" Type="http://schemas.openxmlformats.org/officeDocument/2006/relationships/image" Target="NULL"/><Relationship Id="rId2" Type="http://schemas.openxmlformats.org/officeDocument/2006/relationships/image" Target="../media/image1.jpeg"/></Relationships>
</file>

<file path=ppt/theme/theme1.xml><?xml version="1.0" encoding="utf-8"?>
<a:theme xmlns:a="http://schemas.openxmlformats.org/drawingml/2006/main" name="old_224s_theme">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2">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extLst>
    <a:ext uri="{05A4C25C-085E-4340-85A3-A5531E510DB2}">
      <thm15:themeFamily xmlns:thm15="http://schemas.microsoft.com/office/thememl/2012/main" name="old_224s_theme" id="{7E056A84-7BB8-4742-AC34-FC45F57FE9CB}" vid="{EAF2D1D8-EFBE-4B01-A6F7-2352A0A5F0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old_224s_theme</Template>
  <TotalTime>1385</TotalTime>
  <Words>1936</Words>
  <Application>Microsoft Macintosh PowerPoint</Application>
  <PresentationFormat>On-screen Show (4:3)</PresentationFormat>
  <Paragraphs>346</Paragraphs>
  <Slides>48</Slides>
  <Notes>14</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60" baseType="lpstr">
      <vt:lpstr>Arial</vt:lpstr>
      <vt:lpstr>Calibri</vt:lpstr>
      <vt:lpstr>Franklin Gothic Book</vt:lpstr>
      <vt:lpstr>Franklin Gothic Book (Headings)</vt:lpstr>
      <vt:lpstr>ＭＳ Ｐゴシック</vt:lpstr>
      <vt:lpstr>Perpetua</vt:lpstr>
      <vt:lpstr>Symbol</vt:lpstr>
      <vt:lpstr>Times</vt:lpstr>
      <vt:lpstr>Times New Roman</vt:lpstr>
      <vt:lpstr>Wingdings 2</vt:lpstr>
      <vt:lpstr>old_224s_theme</vt:lpstr>
      <vt:lpstr>Equation</vt:lpstr>
      <vt:lpstr>CS 224S / LINGUIST 285 Spoken Language Processing</vt:lpstr>
      <vt:lpstr>Outline</vt:lpstr>
      <vt:lpstr>Acoustic Modeling with GMMs</vt:lpstr>
      <vt:lpstr>DNN Hybrid Acoustic Models</vt:lpstr>
      <vt:lpstr>Noisy Channel Model</vt:lpstr>
      <vt:lpstr>Objective Function for Learning</vt:lpstr>
      <vt:lpstr>Not Really a New Idea</vt:lpstr>
      <vt:lpstr>Early neural network approaches</vt:lpstr>
      <vt:lpstr>Hybrid MLPs on Resource Management</vt:lpstr>
      <vt:lpstr>Hybrid Systems now Dominate ASR</vt:lpstr>
      <vt:lpstr>What’s Different in Modern DNNs?</vt:lpstr>
      <vt:lpstr>Modern Systems use DNNs and Senones</vt:lpstr>
      <vt:lpstr>Many hidden layers</vt:lpstr>
      <vt:lpstr>Replacing Sigmoid Hidden Units</vt:lpstr>
      <vt:lpstr>Comparing Nonlinearities</vt:lpstr>
      <vt:lpstr>Rectifier DNNs on Switchboard</vt:lpstr>
      <vt:lpstr>Scaling up NN acoustic models in 1999</vt:lpstr>
      <vt:lpstr>Adding More Parameters 15 Years Ago</vt:lpstr>
      <vt:lpstr>Adding More Parameters Now </vt:lpstr>
      <vt:lpstr>Scaling Total Parameters on Switchboard</vt:lpstr>
      <vt:lpstr>Scaling Total Parameters on Switchboard</vt:lpstr>
      <vt:lpstr>Experimental Framework</vt:lpstr>
      <vt:lpstr>Word error rate during training</vt:lpstr>
      <vt:lpstr>Correlating frame-level metrics and WER</vt:lpstr>
      <vt:lpstr>Generalization: Early realignment</vt:lpstr>
      <vt:lpstr>Generalization: Dropout</vt:lpstr>
      <vt:lpstr>Improving Generalization with Dropout</vt:lpstr>
      <vt:lpstr>Improving Generalization with Dropout</vt:lpstr>
      <vt:lpstr>Improving Generalization with Dropout</vt:lpstr>
      <vt:lpstr>Combining Speech Corpora</vt:lpstr>
      <vt:lpstr>Scaling Total Parameters Revisited</vt:lpstr>
      <vt:lpstr>Scaling Total Parameters Revisited</vt:lpstr>
      <vt:lpstr>Impact of Depth</vt:lpstr>
      <vt:lpstr>Frame accuracy analysis</vt:lpstr>
      <vt:lpstr>Building A Strong DNN Acoustic Model</vt:lpstr>
      <vt:lpstr>Outline</vt:lpstr>
      <vt:lpstr>Visualizing first layer DNN features</vt:lpstr>
      <vt:lpstr>Convolutional Networks</vt:lpstr>
      <vt:lpstr>Learned Convolutional Features</vt:lpstr>
      <vt:lpstr>Features for convolutional nets</vt:lpstr>
      <vt:lpstr>Pooling in time</vt:lpstr>
      <vt:lpstr>Comparing CNNs, DNNs, &amp; GMMs</vt:lpstr>
      <vt:lpstr>Recurrent DNN Hybrid Acoustic Models</vt:lpstr>
      <vt:lpstr>Deep Recurrent Network</vt:lpstr>
      <vt:lpstr>RNNs for acoustic modeling in 1996</vt:lpstr>
      <vt:lpstr>LSTM RNN on Google voice search</vt:lpstr>
      <vt:lpstr>Alternative loss functions</vt:lpstr>
      <vt:lpstr>Other Current Work</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properties of deep neural network acoustic models</dc:title>
  <dc:creator>amaas</dc:creator>
  <cp:lastModifiedBy>Andrew Maas</cp:lastModifiedBy>
  <cp:revision>145</cp:revision>
  <cp:lastPrinted>2017-04-24T22:51:02Z</cp:lastPrinted>
  <dcterms:created xsi:type="dcterms:W3CDTF">2014-04-21T20:15:40Z</dcterms:created>
  <dcterms:modified xsi:type="dcterms:W3CDTF">2017-04-24T22:51:24Z</dcterms:modified>
</cp:coreProperties>
</file>